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5AD48877" w14:textId="77777777" w:rsidR="001336B9" w:rsidRPr="00410E81" w:rsidRDefault="001336B9">
      <w:pPr>
        <w:rPr>
          <w:rFonts w:ascii="Frutiger 55 Roman" w:hAnsi="Frutiger 55 Roman"/>
          <w:color w:val="002060"/>
        </w:rPr>
      </w:pPr>
    </w:p>
    <w:tbl>
      <w:tblPr>
        <w:tblStyle w:val="Tabellenraster"/>
        <w:tblW w:w="9067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shd w:val="clear" w:color="auto" w:fill="DEEAF6" w:themeFill="accent1" w:themeFillTint="33"/>
        <w:tblLook w:val="04A0" w:firstRow="1" w:lastRow="0" w:firstColumn="1" w:lastColumn="0" w:noHBand="0" w:noVBand="1"/>
      </w:tblPr>
      <w:tblGrid>
        <w:gridCol w:w="3088"/>
        <w:gridCol w:w="406"/>
        <w:gridCol w:w="2608"/>
        <w:gridCol w:w="416"/>
        <w:gridCol w:w="2549"/>
      </w:tblGrid>
      <w:tr w:rsidR="009768F9" w:rsidRPr="00C042C9" w14:paraId="33AFA77D" w14:textId="77777777" w:rsidTr="00071C91">
        <w:tc>
          <w:tcPr>
            <w:tcW w:w="3088" w:type="dxa"/>
            <w:shd w:val="clear" w:color="auto" w:fill="DEEAF6" w:themeFill="accent1" w:themeFillTint="33"/>
          </w:tcPr>
          <w:p w14:paraId="26842023" w14:textId="77777777" w:rsidR="009768F9" w:rsidRPr="00C042C9" w:rsidRDefault="009768F9">
            <w:pPr>
              <w:rPr>
                <w:rFonts w:ascii="Zurich Sans" w:hAnsi="Zurich Sans"/>
                <w:b/>
                <w:color w:val="002060"/>
              </w:rPr>
            </w:pPr>
            <w:r w:rsidRPr="00C042C9">
              <w:rPr>
                <w:rFonts w:ascii="Zurich Sans" w:hAnsi="Zurich Sans"/>
                <w:b/>
                <w:color w:val="002060"/>
              </w:rPr>
              <w:t>Persönliche Daten</w:t>
            </w:r>
          </w:p>
          <w:p w14:paraId="35D1AF90" w14:textId="77777777" w:rsidR="00F07A85" w:rsidRPr="00C042C9" w:rsidRDefault="00F07A85">
            <w:pPr>
              <w:rPr>
                <w:rFonts w:ascii="Zurich Sans" w:hAnsi="Zurich Sans"/>
                <w:b/>
                <w:color w:val="002060"/>
              </w:rPr>
            </w:pPr>
          </w:p>
        </w:tc>
        <w:tc>
          <w:tcPr>
            <w:tcW w:w="5979" w:type="dxa"/>
            <w:gridSpan w:val="4"/>
            <w:shd w:val="clear" w:color="auto" w:fill="DEEAF6" w:themeFill="accent1" w:themeFillTint="33"/>
          </w:tcPr>
          <w:p w14:paraId="484900C7" w14:textId="77777777" w:rsidR="009768F9" w:rsidRPr="00C042C9" w:rsidRDefault="009768F9" w:rsidP="00610573">
            <w:pPr>
              <w:rPr>
                <w:rFonts w:ascii="Zurich Sans" w:hAnsi="Zurich Sans"/>
                <w:color w:val="002060"/>
              </w:rPr>
            </w:pPr>
          </w:p>
        </w:tc>
      </w:tr>
      <w:tr w:rsidR="00410E81" w:rsidRPr="00C042C9" w14:paraId="42A0BBC5" w14:textId="77777777" w:rsidTr="00071C91">
        <w:tc>
          <w:tcPr>
            <w:tcW w:w="3088" w:type="dxa"/>
            <w:tcBorders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74B92E0A" w14:textId="77777777" w:rsidR="00610573" w:rsidRPr="00C042C9" w:rsidRDefault="0061057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Geburtsdatum</w:t>
            </w:r>
          </w:p>
        </w:tc>
        <w:sdt>
          <w:sdtPr>
            <w:rPr>
              <w:rFonts w:ascii="Zurich Sans" w:hAnsi="Zurich Sans"/>
              <w:color w:val="002060"/>
            </w:rPr>
            <w:id w:val="1820154555"/>
            <w:placeholder>
              <w:docPart w:val="3480749DAC864EA386C4778FC441EC96"/>
            </w:placeholder>
            <w:showingPlcHdr/>
            <w15:color w:val="FF6600"/>
            <w:text/>
          </w:sdtPr>
          <w:sdtEndPr/>
          <w:sdtContent>
            <w:tc>
              <w:tcPr>
                <w:tcW w:w="5979" w:type="dxa"/>
                <w:gridSpan w:val="4"/>
                <w:tcBorders>
                  <w:left w:val="single" w:sz="4" w:space="0" w:color="auto"/>
                  <w:bottom w:val="single" w:sz="4" w:space="0" w:color="auto"/>
                </w:tcBorders>
                <w:shd w:val="clear" w:color="auto" w:fill="DEEAF6" w:themeFill="accent1" w:themeFillTint="33"/>
              </w:tcPr>
              <w:p w14:paraId="7F282858" w14:textId="77777777" w:rsidR="00610573" w:rsidRPr="00C042C9" w:rsidRDefault="006605D3" w:rsidP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Style w:val="Platzhaltertext"/>
                    <w:rFonts w:ascii="Zurich Sans" w:hAnsi="Zurich Sans"/>
                    <w:color w:val="002060"/>
                    <w:sz w:val="16"/>
                    <w:szCs w:val="16"/>
                  </w:rPr>
                  <w:t>Klicken oder tippen Sie hier, um Text einzugeben.</w:t>
                </w:r>
              </w:p>
            </w:tc>
          </w:sdtContent>
        </w:sdt>
      </w:tr>
      <w:tr w:rsidR="00410E81" w:rsidRPr="00C042C9" w14:paraId="5E4F0EDC" w14:textId="77777777" w:rsidTr="00071C91">
        <w:tc>
          <w:tcPr>
            <w:tcW w:w="3088" w:type="dxa"/>
            <w:tcBorders>
              <w:top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2B503B86" w14:textId="77777777" w:rsidR="00610573" w:rsidRPr="00C042C9" w:rsidRDefault="0061057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Geschlecht</w:t>
            </w:r>
          </w:p>
        </w:tc>
        <w:sdt>
          <w:sdtPr>
            <w:rPr>
              <w:rFonts w:ascii="Zurich Sans" w:hAnsi="Zurich Sans"/>
              <w:color w:val="002060"/>
            </w:rPr>
            <w:id w:val="1666982547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06" w:type="dxa"/>
                <w:tcBorders>
                  <w:top w:val="single" w:sz="4" w:space="0" w:color="auto"/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40085E0B" w14:textId="77777777" w:rsidR="00610573" w:rsidRPr="00C042C9" w:rsidRDefault="000B3977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608" w:type="dxa"/>
            <w:tcBorders>
              <w:top w:val="single" w:sz="4" w:space="0" w:color="auto"/>
            </w:tcBorders>
            <w:shd w:val="clear" w:color="auto" w:fill="DEEAF6" w:themeFill="accent1" w:themeFillTint="33"/>
          </w:tcPr>
          <w:p w14:paraId="1C0CA816" w14:textId="77777777" w:rsidR="00610573" w:rsidRPr="00C042C9" w:rsidRDefault="00610573" w:rsidP="00B234D1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Männlich</w:t>
            </w:r>
          </w:p>
        </w:tc>
        <w:sdt>
          <w:sdtPr>
            <w:rPr>
              <w:rFonts w:ascii="Zurich Sans" w:hAnsi="Zurich Sans"/>
              <w:color w:val="002060"/>
            </w:rPr>
            <w:id w:val="-1066108867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16" w:type="dxa"/>
                <w:tcBorders>
                  <w:top w:val="single" w:sz="4" w:space="0" w:color="auto"/>
                </w:tcBorders>
                <w:shd w:val="clear" w:color="auto" w:fill="DEEAF6" w:themeFill="accent1" w:themeFillTint="33"/>
              </w:tcPr>
              <w:p w14:paraId="2C991089" w14:textId="77777777" w:rsidR="00610573" w:rsidRPr="00C042C9" w:rsidRDefault="0002630D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549" w:type="dxa"/>
            <w:tcBorders>
              <w:top w:val="single" w:sz="4" w:space="0" w:color="auto"/>
            </w:tcBorders>
            <w:shd w:val="clear" w:color="auto" w:fill="DEEAF6" w:themeFill="accent1" w:themeFillTint="33"/>
          </w:tcPr>
          <w:p w14:paraId="071C289F" w14:textId="77777777" w:rsidR="00610573" w:rsidRPr="00C042C9" w:rsidRDefault="0061057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Weiblich</w:t>
            </w:r>
          </w:p>
        </w:tc>
      </w:tr>
    </w:tbl>
    <w:p w14:paraId="19FA097B" w14:textId="77777777" w:rsidR="00610573" w:rsidRPr="00410E81" w:rsidRDefault="00610573">
      <w:pPr>
        <w:rPr>
          <w:rFonts w:ascii="Frutiger 55 Roman" w:hAnsi="Frutiger 55 Roman"/>
          <w:color w:val="002060"/>
        </w:rPr>
      </w:pPr>
    </w:p>
    <w:tbl>
      <w:tblPr>
        <w:tblStyle w:val="Tabellenraster"/>
        <w:tblW w:w="906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V w:val="none" w:sz="0" w:space="0" w:color="auto"/>
        </w:tblBorders>
        <w:shd w:val="clear" w:color="auto" w:fill="DEEAF6" w:themeFill="accent1" w:themeFillTint="33"/>
        <w:tblLook w:val="04A0" w:firstRow="1" w:lastRow="0" w:firstColumn="1" w:lastColumn="0" w:noHBand="0" w:noVBand="1"/>
      </w:tblPr>
      <w:tblGrid>
        <w:gridCol w:w="3081"/>
        <w:gridCol w:w="436"/>
        <w:gridCol w:w="1482"/>
        <w:gridCol w:w="436"/>
        <w:gridCol w:w="638"/>
        <w:gridCol w:w="868"/>
        <w:gridCol w:w="436"/>
        <w:gridCol w:w="1688"/>
      </w:tblGrid>
      <w:tr w:rsidR="00410E81" w:rsidRPr="00C042C9" w14:paraId="0AFD15A8" w14:textId="77777777" w:rsidTr="00071C91">
        <w:tc>
          <w:tcPr>
            <w:tcW w:w="3081" w:type="dxa"/>
            <w:tcBorders>
              <w:top w:val="nil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284A7B51" w14:textId="77777777" w:rsidR="00610573" w:rsidRPr="00C042C9" w:rsidRDefault="0061057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Beruf</w:t>
            </w:r>
          </w:p>
        </w:tc>
        <w:sdt>
          <w:sdtPr>
            <w:rPr>
              <w:rFonts w:ascii="Zurich Sans" w:hAnsi="Zurich Sans"/>
              <w:color w:val="002060"/>
            </w:rPr>
            <w:id w:val="417376196"/>
            <w:placeholder>
              <w:docPart w:val="DD12E2CEAE53438297B1C5AEA3339235"/>
            </w:placeholder>
            <w:showingPlcHdr/>
            <w15:color w:val="FF6600"/>
            <w:text/>
          </w:sdtPr>
          <w:sdtEndPr/>
          <w:sdtContent>
            <w:tc>
              <w:tcPr>
                <w:tcW w:w="5984" w:type="dxa"/>
                <w:gridSpan w:val="7"/>
                <w:tcBorders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4C699EC7" w14:textId="77777777" w:rsidR="00610573" w:rsidRPr="00C042C9" w:rsidRDefault="0061057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Style w:val="Platzhaltertext"/>
                    <w:rFonts w:ascii="Zurich Sans" w:hAnsi="Zurich Sans"/>
                    <w:color w:val="002060"/>
                    <w:sz w:val="16"/>
                    <w:szCs w:val="16"/>
                  </w:rPr>
                  <w:t>Klicken oder tippen Sie hier, um Text einzugeben.</w:t>
                </w:r>
              </w:p>
            </w:tc>
          </w:sdtContent>
        </w:sdt>
      </w:tr>
      <w:tr w:rsidR="00410E81" w:rsidRPr="00C042C9" w14:paraId="6851DFCB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2A348DF2" w14:textId="77777777" w:rsidR="00610573" w:rsidRPr="00C042C9" w:rsidRDefault="0061057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Höchster erreichter Berufs-/Bildungsabschluss</w:t>
            </w:r>
          </w:p>
        </w:tc>
        <w:sdt>
          <w:sdtPr>
            <w:rPr>
              <w:rFonts w:ascii="Zurich Sans" w:hAnsi="Zurich Sans"/>
              <w:color w:val="002060"/>
            </w:rPr>
            <w:id w:val="1189035862"/>
            <w:placeholder>
              <w:docPart w:val="77DAC42FC83C4DCFB34DAAA3682B8AB7"/>
            </w:placeholder>
            <w:showingPlcHdr/>
            <w15:color w:val="FF9900"/>
            <w:dropDownList>
              <w:listItem w:value="Wählen Sie ein Element aus."/>
              <w:listItem w:displayText="Master/ Magister/ Diplom/ Staatsexamen" w:value="Master/ Magister/ Diplom/ Staatsexamen"/>
              <w:listItem w:displayText="Bachelor" w:value="Bachelor"/>
              <w:listItem w:displayText="Betriebs-/ Fachwirt" w:value="Betriebs-/ Fachwirt"/>
              <w:listItem w:displayText="Weiterbildung zum Techniker" w:value="Weiterbildung zum Techniker"/>
              <w:listItem w:displayText="Meisterprüfung/ Industriemeister" w:value="Meisterprüfung/ Industriemeister"/>
              <w:listItem w:displayText="abgeschl. handwerkliche Berufsausbildung" w:value="abgeschl. handwerkliche Berufsausbildung"/>
              <w:listItem w:displayText="abgeschl. kaufmännische Berufsausbildung" w:value="abgeschl. kaufmännische Berufsausbildung"/>
              <w:listItem w:displayText="abgeschl. technische Berufsausbildung" w:value="abgeschl. technische Berufsausbildung"/>
              <w:listItem w:displayText="abgeschl. sonstige Berufsausbildung" w:value="abgeschl. sonstige Berufsausbildung"/>
              <w:listItem w:displayText="abgeschl. Fachschulausbildung" w:value="abgeschl. Fachschulausbildung"/>
              <w:listItem w:displayText="keine berufliche Ausbildung" w:value="keine berufliche Ausbildung"/>
            </w:dropDownList>
          </w:sdtPr>
          <w:sdtEndPr/>
          <w:sdtContent>
            <w:tc>
              <w:tcPr>
                <w:tcW w:w="5984" w:type="dxa"/>
                <w:gridSpan w:val="7"/>
                <w:tcBorders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3D36546E" w14:textId="77777777" w:rsidR="00610573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p>
            </w:tc>
          </w:sdtContent>
        </w:sdt>
      </w:tr>
      <w:tr w:rsidR="00F07A85" w:rsidRPr="00C042C9" w14:paraId="242BE795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280354CD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Anteil Bürotätigkeit</w:t>
            </w:r>
          </w:p>
        </w:tc>
        <w:tc>
          <w:tcPr>
            <w:tcW w:w="2992" w:type="dxa"/>
            <w:gridSpan w:val="4"/>
            <w:tcBorders>
              <w:left w:val="single" w:sz="4" w:space="0" w:color="auto"/>
            </w:tcBorders>
            <w:shd w:val="clear" w:color="auto" w:fill="DEEAF6" w:themeFill="accent1" w:themeFillTint="33"/>
          </w:tcPr>
          <w:p w14:paraId="22D8FF16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1841272344"/>
                <w:placeholder>
                  <w:docPart w:val="AC764D9B6F284389950E41C1305C1568"/>
                </w:placeholder>
                <w:showingPlcHdr/>
                <w15:color w:val="FF6600"/>
                <w:text/>
              </w:sdtPr>
              <w:sdtEndPr/>
              <w:sdtContent>
                <w:r w:rsidR="00F07A85"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</w:p>
        </w:tc>
        <w:tc>
          <w:tcPr>
            <w:tcW w:w="2992" w:type="dxa"/>
            <w:gridSpan w:val="3"/>
            <w:shd w:val="clear" w:color="auto" w:fill="DEEAF6" w:themeFill="accent1" w:themeFillTint="33"/>
          </w:tcPr>
          <w:p w14:paraId="79BEB4D2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%</w:t>
            </w:r>
          </w:p>
        </w:tc>
      </w:tr>
      <w:tr w:rsidR="00410E81" w:rsidRPr="00C042C9" w14:paraId="4989C1F6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43600C61" w14:textId="77777777" w:rsidR="00AE12ED" w:rsidRPr="00C042C9" w:rsidRDefault="00AE12ED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 xml:space="preserve">Personalverantwortung für </w:t>
            </w:r>
          </w:p>
        </w:tc>
        <w:tc>
          <w:tcPr>
            <w:tcW w:w="5984" w:type="dxa"/>
            <w:gridSpan w:val="7"/>
            <w:tcBorders>
              <w:left w:val="single" w:sz="4" w:space="0" w:color="auto"/>
            </w:tcBorders>
            <w:shd w:val="clear" w:color="auto" w:fill="DEEAF6" w:themeFill="accent1" w:themeFillTint="33"/>
          </w:tcPr>
          <w:p w14:paraId="56C7C97E" w14:textId="77777777" w:rsidR="00AE12ED" w:rsidRPr="00C042C9" w:rsidRDefault="004233BA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-2042348516"/>
                <w:placeholder>
                  <w:docPart w:val="F7B6666D860C4E48BEFAF2DBE7C3A74B"/>
                </w:placeholder>
                <w:showingPlcHdr/>
                <w15:color w:val="FF6600"/>
                <w:dropDownList>
                  <w:listItem w:value="Wählen Sie ein Element aus."/>
                  <w:listItem w:displayText="keine Mitarbeiter" w:value="keine Mitarbeiter"/>
                  <w:listItem w:displayText="1-3 Mitarbeiter" w:value="1-3 Mitarbeiter"/>
                  <w:listItem w:displayText="4-9 Mitarbeiter" w:value="4-9 Mitarbeiter"/>
                  <w:listItem w:displayText="10-15 Mitarbeiter" w:value="10-15 Mitarbeiter"/>
                  <w:listItem w:displayText="16-30 Mitarbeiter" w:value="16-30 Mitarbeiter"/>
                  <w:listItem w:displayText="mehr als 30 Mitarbeiter" w:value="mehr als 30 Mitarbeiter"/>
                </w:dropDownList>
              </w:sdtPr>
              <w:sdtEndPr/>
              <w:sdtContent>
                <w:r w:rsidR="006605D3"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sdtContent>
            </w:sdt>
            <w:r w:rsidR="00AE12ED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</w:tr>
      <w:tr w:rsidR="00410E81" w:rsidRPr="00C042C9" w14:paraId="3D1D4A51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44E2D661" w14:textId="77777777" w:rsidR="00AE12ED" w:rsidRPr="00C042C9" w:rsidRDefault="00AE12ED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Tätigkeitsstatus</w:t>
            </w:r>
          </w:p>
        </w:tc>
        <w:sdt>
          <w:sdtPr>
            <w:rPr>
              <w:rFonts w:ascii="Zurich Sans" w:hAnsi="Zurich Sans"/>
              <w:color w:val="002060"/>
            </w:rPr>
            <w:id w:val="-427881618"/>
            <w:placeholder>
              <w:docPart w:val="5B5E427930AD447697FA32500B3C381C"/>
            </w:placeholder>
            <w:showingPlcHdr/>
            <w15:color w:val="FF6600"/>
            <w:dropDownList>
              <w:listItem w:value="Wählen Sie ein Element aus."/>
              <w:listItem w:displayText="unbefristet angestellt" w:value="unbefristet angestellt"/>
              <w:listItem w:displayText="befristet angestellt" w:value="befristet angestellt"/>
              <w:listItem w:displayText="Beamter (auf Lebenszeit)" w:value="Beamter (auf Lebenszeit)"/>
              <w:listItem w:displayText="Beamter (übrige)" w:value="Beamter (übrige)"/>
              <w:listItem w:displayText="Freiberufler/ Selbstständiger" w:value="Freiberufler/ Selbstständiger"/>
              <w:listItem w:displayText="Student" w:value="Student"/>
              <w:listItem w:displayText="in Ausbildung" w:value="in Ausbildung"/>
              <w:listItem w:displayText="sonstige" w:value="sonstige"/>
            </w:dropDownList>
          </w:sdtPr>
          <w:sdtEndPr/>
          <w:sdtContent>
            <w:tc>
              <w:tcPr>
                <w:tcW w:w="5984" w:type="dxa"/>
                <w:gridSpan w:val="7"/>
                <w:tcBorders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4D47232D" w14:textId="77777777" w:rsidR="00AE12ED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p>
            </w:tc>
          </w:sdtContent>
        </w:sdt>
      </w:tr>
      <w:tr w:rsidR="004969C2" w:rsidRPr="00C042C9" w14:paraId="74E6DE29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48C6F366" w14:textId="3CCA4679" w:rsidR="004969C2" w:rsidRPr="00C042C9" w:rsidRDefault="004969C2" w:rsidP="00C86AAF">
            <w:pPr>
              <w:rPr>
                <w:rFonts w:ascii="Zurich Sans" w:hAnsi="Zurich Sans"/>
              </w:rPr>
            </w:pPr>
            <w:r w:rsidRPr="00C042C9">
              <w:rPr>
                <w:rFonts w:ascii="Zurich Sans" w:hAnsi="Zurich Sans"/>
                <w:color w:val="002060"/>
              </w:rPr>
              <w:t>Beamt</w:t>
            </w:r>
            <w:r w:rsidR="00E8455B">
              <w:rPr>
                <w:rFonts w:ascii="Zurich Sans" w:hAnsi="Zurich Sans"/>
                <w:color w:val="002060"/>
              </w:rPr>
              <w:t xml:space="preserve">in /Beamter </w:t>
            </w:r>
            <w:r w:rsidR="00666D0C">
              <w:rPr>
                <w:rFonts w:ascii="Zurich Sans" w:hAnsi="Zurich Sans"/>
                <w:color w:val="002060"/>
              </w:rPr>
              <w:t>Besoldungsgruppe</w:t>
            </w:r>
          </w:p>
        </w:tc>
        <w:sdt>
          <w:sdtPr>
            <w:rPr>
              <w:rFonts w:ascii="Zurich Sans" w:hAnsi="Zurich Sans"/>
              <w:color w:val="002060"/>
            </w:rPr>
            <w:alias w:val="Besoldungsgruppe und max. BU-Renten"/>
            <w:tag w:val="Besoldungsgruppe und max. BU-Renten"/>
            <w:id w:val="-1874523650"/>
            <w:placeholder>
              <w:docPart w:val="4667859AA6FC4228A244FAE2A325B82D"/>
            </w:placeholder>
            <w:showingPlcHdr/>
            <w:dropDownList>
              <w:listItem w:value="Wählen Sie ein Element aus."/>
              <w:listItem w:displayText="A3 max. 750 € BU-Rente" w:value="A3 max. 750 € BU-Rente"/>
              <w:listItem w:displayText="A4 max.750 € BU Rente" w:value="A4 max.750 € BU Rente"/>
              <w:listItem w:displayText="A5 max. 750 € BU-Rente" w:value="A5 max. 750 € BU-Rente"/>
              <w:listItem w:displayText="A6 max. 750 € BU-Rente" w:value="A6 max. 750 € BU-Rente"/>
              <w:listItem w:displayText="A7 max. 750 € BU-Rente" w:value="A7 max. 750 € BU-Rente"/>
              <w:listItem w:displayText="A8 – max. 800 €  BU-Rente" w:value="A8 – max. 800 €  BU-Rente"/>
              <w:listItem w:displayText="A9 – max. 900 € BU-Rente" w:value="A9 – max. 900 € BU-Rente"/>
              <w:listItem w:displayText="A10  – max. 1.000 € BU-Rente" w:value="A10  – max. 1.000 € BU-Rente"/>
              <w:listItem w:displayText="A11 – max. 1.000 € BU-Rente" w:value="A11 – max. 1.000 € BU-Rente"/>
              <w:listItem w:displayText="A12 – max. 1.200 € BU-Rente " w:value="A12 – max. 1.200 € BU-Rente "/>
              <w:listItem w:displayText="A13 – max 1.300 €  BU-Rente" w:value="A13 – max 1.300 €  BU-Rente"/>
              <w:listItem w:displayText="A14 – max. 1.400 € BU-Rente" w:value="A14 – max. 1.400 € BU-Rente"/>
              <w:listItem w:displayText="A15 – max. 1.600 € BU-Rente" w:value="A15 – max. 1.600 € BU-Rente"/>
              <w:listItem w:displayText="A16 – max. 1.600,00 € BU-Rente" w:value="A16 – max. 1.600,00 € BU-Rente"/>
              <w:listItem w:displayText="B1 – max. 1.600 € BU-Rente" w:value="B1 – max. 1.600 € BU-Rente"/>
              <w:listItem w:displayText="B2 – max. 1.600 € BU-Rente" w:value="B2 – max. 1.600 € BU-Rente"/>
              <w:listItem w:displayText="B3 – max. 1.600 € BU-Rente" w:value="B3 – max. 1.600 € BU-Rente"/>
              <w:listItem w:displayText="B4 –max. 1.600 € BU-Rente" w:value="B4 –max. 1.600 € BU-Rente"/>
              <w:listItem w:displayText="B5 –max. 1.600 € BU-Rente" w:value="B5 –max. 1.600 € BU-Rente"/>
              <w:listItem w:displayText="B6 – max. 1.600 € BU-Rente" w:value="B6 – max. 1.600 € BU-Rente"/>
              <w:listItem w:displayText="B7 – max. 1.600 € BU-Rente" w:value="B7 – max. 1.600 € BU-Rente"/>
              <w:listItem w:displayText="B8 – max. 1.600 € BU-Rente" w:value="B8 – max. 1.600 € BU-Rente"/>
              <w:listItem w:displayText="B9 – max. 1.600 € BU-Rente" w:value="B9 – max. 1.600 € BU-Rente"/>
              <w:listItem w:displayText="B10 – max. 1.600 € BU-Rente" w:value="B10 – max. 1.600 € BU-Rente"/>
              <w:listItem w:displayText="R2 – max. 1.600 € BU-Rente" w:value="R2 – max. 1.600 € BU-Rente"/>
              <w:listItem w:displayText="R3 – max. 1.600 € BU-Rente" w:value="R3 – max. 1.600 € BU-Rente"/>
              <w:listItem w:displayText="R4 – max. 1.600 € BU-Rente" w:value="R4 – max. 1.600 € BU-Rente"/>
              <w:listItem w:displayText="R5 – max. 1.600 € BU-Rente" w:value="R5 – max. 1.600 € BU-Rente"/>
              <w:listItem w:displayText="R6 – max. 1.600 € BU-Rente" w:value="R6 – max. 1.600 € BU-Rente"/>
              <w:listItem w:displayText="R7 – max. 1.600 € BU-Rente" w:value="R7 – max. 1.600 € BU-Rente"/>
              <w:listItem w:displayText="R8 – max. 1.600 € BU-Rente" w:value="R8 – max. 1.600 € BU-Rente"/>
              <w:listItem w:displayText="R9 – max. 1.600 € BU-Rente" w:value="R9 – max. 1.600 € BU-Rente"/>
              <w:listItem w:displayText="R10 – max. 1.600 € BU-Rente" w:value="R10 – max. 1.600 € BU-Rente"/>
              <w:listItem w:displayText="W1 – max. 1.100 € BU-Rente" w:value="W1 – max. 1.100 € BU-Rente"/>
              <w:listItem w:displayText="W2 – max. 1.500 € BU-Rente" w:value="W2 – max. 1.500 € BU-Rente"/>
              <w:listItem w:displayText="W3 – max. 1.600 € BU-Rente" w:value="W3 – max. 1.600 € BU-Rente"/>
            </w:dropDownList>
          </w:sdtPr>
          <w:sdtEndPr/>
          <w:sdtContent>
            <w:tc>
              <w:tcPr>
                <w:tcW w:w="5984" w:type="dxa"/>
                <w:gridSpan w:val="7"/>
                <w:tcBorders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13746F84" w14:textId="77777777" w:rsidR="004969C2" w:rsidRPr="00C042C9" w:rsidRDefault="004969C2" w:rsidP="00C86AAF">
                <w:pPr>
                  <w:rPr>
                    <w:rFonts w:ascii="Zurich Sans" w:hAnsi="Zurich Sans"/>
                    <w:color w:val="002060"/>
                  </w:rPr>
                </w:pPr>
                <w:r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p>
            </w:tc>
          </w:sdtContent>
        </w:sdt>
      </w:tr>
      <w:tr w:rsidR="004969C2" w:rsidRPr="00C042C9" w14:paraId="155A92E7" w14:textId="77777777" w:rsidTr="00071C91">
        <w:tc>
          <w:tcPr>
            <w:tcW w:w="308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1D0F20DF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436" w:type="dxa"/>
            <w:tcBorders>
              <w:left w:val="single" w:sz="4" w:space="0" w:color="auto"/>
            </w:tcBorders>
            <w:shd w:val="clear" w:color="auto" w:fill="DEEAF6" w:themeFill="accent1" w:themeFillTint="33"/>
          </w:tcPr>
          <w:p w14:paraId="686CC4A1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1482" w:type="dxa"/>
            <w:shd w:val="clear" w:color="auto" w:fill="DEEAF6" w:themeFill="accent1" w:themeFillTint="33"/>
          </w:tcPr>
          <w:p w14:paraId="2FC0487B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436" w:type="dxa"/>
            <w:shd w:val="clear" w:color="auto" w:fill="DEEAF6" w:themeFill="accent1" w:themeFillTint="33"/>
          </w:tcPr>
          <w:p w14:paraId="7EA9510D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1506" w:type="dxa"/>
            <w:gridSpan w:val="2"/>
            <w:shd w:val="clear" w:color="auto" w:fill="DEEAF6" w:themeFill="accent1" w:themeFillTint="33"/>
          </w:tcPr>
          <w:p w14:paraId="40974CAB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436" w:type="dxa"/>
            <w:shd w:val="clear" w:color="auto" w:fill="DEEAF6" w:themeFill="accent1" w:themeFillTint="33"/>
          </w:tcPr>
          <w:p w14:paraId="07651A29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  <w:tc>
          <w:tcPr>
            <w:tcW w:w="1688" w:type="dxa"/>
            <w:shd w:val="clear" w:color="auto" w:fill="DEEAF6" w:themeFill="accent1" w:themeFillTint="33"/>
          </w:tcPr>
          <w:p w14:paraId="4CA948CC" w14:textId="77777777" w:rsidR="004969C2" w:rsidRPr="00C042C9" w:rsidRDefault="004969C2">
            <w:pPr>
              <w:rPr>
                <w:rFonts w:ascii="Zurich Sans" w:hAnsi="Zurich Sans"/>
                <w:color w:val="002060"/>
              </w:rPr>
            </w:pPr>
          </w:p>
        </w:tc>
      </w:tr>
      <w:tr w:rsidR="00410E81" w:rsidRPr="00C042C9" w14:paraId="4704901F" w14:textId="77777777" w:rsidTr="00071C91">
        <w:tc>
          <w:tcPr>
            <w:tcW w:w="3081" w:type="dxa"/>
            <w:tcBorders>
              <w:top w:val="single" w:sz="4" w:space="0" w:color="auto"/>
              <w:bottom w:val="nil"/>
              <w:right w:val="single" w:sz="4" w:space="0" w:color="auto"/>
            </w:tcBorders>
            <w:shd w:val="clear" w:color="auto" w:fill="DEEAF6" w:themeFill="accent1" w:themeFillTint="33"/>
          </w:tcPr>
          <w:p w14:paraId="27B8DE84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Chirurgisch tätig</w:t>
            </w:r>
          </w:p>
        </w:tc>
        <w:sdt>
          <w:sdtPr>
            <w:rPr>
              <w:rFonts w:ascii="Zurich Sans" w:hAnsi="Zurich Sans"/>
              <w:color w:val="002060"/>
            </w:rPr>
            <w:id w:val="-525020390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6" w:type="dxa"/>
                <w:tcBorders>
                  <w:left w:val="single" w:sz="4" w:space="0" w:color="auto"/>
                </w:tcBorders>
                <w:shd w:val="clear" w:color="auto" w:fill="DEEAF6" w:themeFill="accent1" w:themeFillTint="33"/>
              </w:tcPr>
              <w:p w14:paraId="7A3D46AA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1482" w:type="dxa"/>
            <w:shd w:val="clear" w:color="auto" w:fill="DEEAF6" w:themeFill="accent1" w:themeFillTint="33"/>
          </w:tcPr>
          <w:p w14:paraId="1BCCEA5C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</w:t>
            </w:r>
          </w:p>
        </w:tc>
        <w:sdt>
          <w:sdtPr>
            <w:rPr>
              <w:rFonts w:ascii="Zurich Sans" w:hAnsi="Zurich Sans"/>
              <w:color w:val="002060"/>
            </w:rPr>
            <w:id w:val="-19777788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6" w:type="dxa"/>
                <w:shd w:val="clear" w:color="auto" w:fill="DEEAF6" w:themeFill="accent1" w:themeFillTint="33"/>
              </w:tcPr>
              <w:p w14:paraId="1F4795FA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1506" w:type="dxa"/>
            <w:gridSpan w:val="2"/>
            <w:shd w:val="clear" w:color="auto" w:fill="DEEAF6" w:themeFill="accent1" w:themeFillTint="33"/>
          </w:tcPr>
          <w:p w14:paraId="18516766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nein</w:t>
            </w:r>
          </w:p>
        </w:tc>
        <w:sdt>
          <w:sdtPr>
            <w:rPr>
              <w:rFonts w:ascii="Zurich Sans" w:hAnsi="Zurich Sans"/>
              <w:color w:val="002060"/>
            </w:rPr>
            <w:id w:val="-175587941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6" w:type="dxa"/>
                <w:shd w:val="clear" w:color="auto" w:fill="DEEAF6" w:themeFill="accent1" w:themeFillTint="33"/>
              </w:tcPr>
              <w:p w14:paraId="05F863CA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1688" w:type="dxa"/>
            <w:shd w:val="clear" w:color="auto" w:fill="DEEAF6" w:themeFill="accent1" w:themeFillTint="33"/>
          </w:tcPr>
          <w:p w14:paraId="2518E48C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Nicht relevant</w:t>
            </w:r>
          </w:p>
        </w:tc>
      </w:tr>
    </w:tbl>
    <w:p w14:paraId="1519D71F" w14:textId="77777777" w:rsidR="00610573" w:rsidRPr="00410E81" w:rsidRDefault="00610573">
      <w:pPr>
        <w:rPr>
          <w:rFonts w:ascii="Frutiger 55 Roman" w:hAnsi="Frutiger 55 Roman"/>
          <w:color w:val="002060"/>
        </w:rPr>
      </w:pPr>
    </w:p>
    <w:tbl>
      <w:tblPr>
        <w:tblStyle w:val="Tabellenraster"/>
        <w:tblW w:w="9126" w:type="dxa"/>
        <w:tblBorders>
          <w:left w:val="none" w:sz="0" w:space="0" w:color="auto"/>
          <w:right w:val="none" w:sz="0" w:space="0" w:color="auto"/>
          <w:insideV w:val="none" w:sz="0" w:space="0" w:color="auto"/>
        </w:tblBorders>
        <w:shd w:val="clear" w:color="auto" w:fill="DEEAF6" w:themeFill="accent1" w:themeFillTint="33"/>
        <w:tblLook w:val="04A0" w:firstRow="1" w:lastRow="0" w:firstColumn="1" w:lastColumn="0" w:noHBand="0" w:noVBand="1"/>
      </w:tblPr>
      <w:tblGrid>
        <w:gridCol w:w="3096"/>
        <w:gridCol w:w="406"/>
        <w:gridCol w:w="2784"/>
        <w:gridCol w:w="436"/>
        <w:gridCol w:w="2404"/>
      </w:tblGrid>
      <w:tr w:rsidR="00410E81" w:rsidRPr="00C042C9" w14:paraId="75CBB24F" w14:textId="77777777" w:rsidTr="00071C91">
        <w:tc>
          <w:tcPr>
            <w:tcW w:w="3114" w:type="dxa"/>
            <w:shd w:val="clear" w:color="auto" w:fill="DEEAF6" w:themeFill="accent1" w:themeFillTint="33"/>
          </w:tcPr>
          <w:p w14:paraId="1B5E7C48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Raucher</w:t>
            </w:r>
          </w:p>
        </w:tc>
        <w:sdt>
          <w:sdtPr>
            <w:rPr>
              <w:rFonts w:ascii="Zurich Sans" w:hAnsi="Zurich Sans"/>
              <w:color w:val="002060"/>
            </w:rPr>
            <w:id w:val="995218296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351" w:type="dxa"/>
                <w:shd w:val="clear" w:color="auto" w:fill="DEEAF6" w:themeFill="accent1" w:themeFillTint="33"/>
              </w:tcPr>
              <w:p w14:paraId="12D29C98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805" w:type="dxa"/>
            <w:shd w:val="clear" w:color="auto" w:fill="DEEAF6" w:themeFill="accent1" w:themeFillTint="33"/>
          </w:tcPr>
          <w:p w14:paraId="34CE1CCE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</w:t>
            </w:r>
          </w:p>
        </w:tc>
        <w:sdt>
          <w:sdtPr>
            <w:rPr>
              <w:rFonts w:ascii="Zurich Sans" w:hAnsi="Zurich Sans"/>
              <w:color w:val="002060"/>
            </w:rPr>
            <w:id w:val="12661238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6" w:type="dxa"/>
                <w:shd w:val="clear" w:color="auto" w:fill="DEEAF6" w:themeFill="accent1" w:themeFillTint="33"/>
              </w:tcPr>
              <w:p w14:paraId="6233DD68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420" w:type="dxa"/>
            <w:shd w:val="clear" w:color="auto" w:fill="DEEAF6" w:themeFill="accent1" w:themeFillTint="33"/>
          </w:tcPr>
          <w:p w14:paraId="7AC1BF10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nein</w:t>
            </w:r>
          </w:p>
        </w:tc>
      </w:tr>
    </w:tbl>
    <w:p w14:paraId="22847750" w14:textId="77777777" w:rsidR="000B4306" w:rsidRPr="00410E81" w:rsidRDefault="000B4306">
      <w:pPr>
        <w:rPr>
          <w:rFonts w:ascii="Frutiger 55 Roman" w:hAnsi="Frutiger 55 Roman"/>
          <w:color w:val="002060"/>
        </w:rPr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</w:tblBorders>
        <w:shd w:val="clear" w:color="auto" w:fill="DEEAF6" w:themeFill="accent1" w:themeFillTint="33"/>
        <w:tblLook w:val="04A0" w:firstRow="1" w:lastRow="0" w:firstColumn="1" w:lastColumn="0" w:noHBand="0" w:noVBand="1"/>
      </w:tblPr>
      <w:tblGrid>
        <w:gridCol w:w="3111"/>
        <w:gridCol w:w="436"/>
        <w:gridCol w:w="2539"/>
        <w:gridCol w:w="430"/>
        <w:gridCol w:w="2546"/>
      </w:tblGrid>
      <w:tr w:rsidR="00410E81" w:rsidRPr="00C042C9" w14:paraId="099F1D43" w14:textId="77777777" w:rsidTr="00071C91">
        <w:tc>
          <w:tcPr>
            <w:tcW w:w="9062" w:type="dxa"/>
            <w:gridSpan w:val="5"/>
            <w:tcBorders>
              <w:top w:val="single" w:sz="18" w:space="0" w:color="002060"/>
              <w:bottom w:val="single" w:sz="4" w:space="0" w:color="auto"/>
            </w:tcBorders>
            <w:shd w:val="clear" w:color="auto" w:fill="DEEAF6" w:themeFill="accent1" w:themeFillTint="33"/>
          </w:tcPr>
          <w:p w14:paraId="4EE20038" w14:textId="77777777" w:rsidR="001B3175" w:rsidRPr="00C042C9" w:rsidRDefault="001B3175">
            <w:pPr>
              <w:rPr>
                <w:rFonts w:ascii="Zurich Sans" w:hAnsi="Zurich Sans"/>
                <w:b/>
                <w:color w:val="002060"/>
              </w:rPr>
            </w:pPr>
          </w:p>
          <w:p w14:paraId="4F2F3B1C" w14:textId="77777777" w:rsidR="000B4306" w:rsidRPr="00C042C9" w:rsidRDefault="000B4306">
            <w:pPr>
              <w:rPr>
                <w:rFonts w:ascii="Zurich Sans" w:hAnsi="Zurich Sans"/>
                <w:b/>
                <w:color w:val="002060"/>
              </w:rPr>
            </w:pPr>
            <w:r w:rsidRPr="00C042C9">
              <w:rPr>
                <w:rFonts w:ascii="Zurich Sans" w:hAnsi="Zurich Sans"/>
                <w:b/>
                <w:color w:val="002060"/>
              </w:rPr>
              <w:t>Versicherungstechnische Daten</w:t>
            </w:r>
          </w:p>
          <w:p w14:paraId="61FB880C" w14:textId="77777777" w:rsidR="00F07A85" w:rsidRPr="00C042C9" w:rsidRDefault="00F07A85">
            <w:pPr>
              <w:rPr>
                <w:rFonts w:ascii="Zurich Sans" w:hAnsi="Zurich Sans"/>
                <w:b/>
                <w:color w:val="002060"/>
              </w:rPr>
            </w:pPr>
          </w:p>
        </w:tc>
      </w:tr>
      <w:tr w:rsidR="00410E81" w:rsidRPr="00C042C9" w14:paraId="78545359" w14:textId="77777777" w:rsidTr="00071C91">
        <w:tc>
          <w:tcPr>
            <w:tcW w:w="3111" w:type="dxa"/>
            <w:tcBorders>
              <w:top w:val="single" w:sz="4" w:space="0" w:color="auto"/>
              <w:bottom w:val="single" w:sz="4" w:space="0" w:color="auto"/>
            </w:tcBorders>
            <w:shd w:val="clear" w:color="auto" w:fill="DEEAF6" w:themeFill="accent1" w:themeFillTint="33"/>
          </w:tcPr>
          <w:p w14:paraId="38325235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Versicherungsbeginn</w:t>
            </w:r>
          </w:p>
        </w:tc>
        <w:sdt>
          <w:sdtPr>
            <w:rPr>
              <w:rFonts w:ascii="Zurich Sans" w:hAnsi="Zurich Sans"/>
              <w:color w:val="002060"/>
            </w:rPr>
            <w:id w:val="-59559434"/>
            <w:placeholder>
              <w:docPart w:val="8C1B4E3C675143F2AD1F152764589790"/>
            </w:placeholder>
            <w:showingPlcHdr/>
            <w15:color w:val="FF6600"/>
            <w:date w:fullDate="2019-08-31T00:00:00Z">
              <w:dateFormat w:val="dd.MM.yyyy"/>
              <w:lid w:val="de-DE"/>
              <w:storeMappedDataAs w:val="dateTime"/>
              <w:calendar w:val="gregorian"/>
            </w:date>
          </w:sdtPr>
          <w:sdtEndPr/>
          <w:sdtContent>
            <w:tc>
              <w:tcPr>
                <w:tcW w:w="5951" w:type="dxa"/>
                <w:gridSpan w:val="4"/>
                <w:tcBorders>
                  <w:top w:val="single" w:sz="4" w:space="0" w:color="auto"/>
                  <w:bottom w:val="single" w:sz="4" w:space="0" w:color="auto"/>
                </w:tcBorders>
                <w:shd w:val="clear" w:color="auto" w:fill="DEEAF6" w:themeFill="accent1" w:themeFillTint="33"/>
              </w:tcPr>
              <w:p w14:paraId="7D887DF0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Sie, um ein Datum einzugeben.</w:t>
                </w:r>
              </w:p>
            </w:tc>
          </w:sdtContent>
        </w:sdt>
      </w:tr>
      <w:tr w:rsidR="00F07A85" w:rsidRPr="00C042C9" w14:paraId="5EBF943A" w14:textId="77777777" w:rsidTr="00071C91">
        <w:tc>
          <w:tcPr>
            <w:tcW w:w="3111" w:type="dxa"/>
            <w:tcBorders>
              <w:top w:val="single" w:sz="4" w:space="0" w:color="auto"/>
              <w:bottom w:val="single" w:sz="4" w:space="0" w:color="auto"/>
            </w:tcBorders>
            <w:shd w:val="clear" w:color="auto" w:fill="DEEAF6" w:themeFill="accent1" w:themeFillTint="33"/>
          </w:tcPr>
          <w:p w14:paraId="560E8494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Versicherungsdauer</w:t>
            </w:r>
          </w:p>
        </w:tc>
        <w:tc>
          <w:tcPr>
            <w:tcW w:w="2975" w:type="dxa"/>
            <w:gridSpan w:val="2"/>
            <w:tcBorders>
              <w:top w:val="single" w:sz="4" w:space="0" w:color="auto"/>
              <w:bottom w:val="single" w:sz="4" w:space="0" w:color="auto"/>
              <w:right w:val="nil"/>
            </w:tcBorders>
            <w:shd w:val="clear" w:color="auto" w:fill="DEEAF6" w:themeFill="accent1" w:themeFillTint="33"/>
          </w:tcPr>
          <w:p w14:paraId="0600F65D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  <w:sz w:val="16"/>
                  <w:szCs w:val="16"/>
                </w:rPr>
                <w:id w:val="-134416705"/>
                <w:placeholder>
                  <w:docPart w:val="110DE931E8424F829302541ECF116E0F"/>
                </w:placeholder>
                <w:showingPlcHdr/>
                <w15:color w:val="FF6600"/>
                <w:text/>
              </w:sdtPr>
              <w:sdtEndPr/>
              <w:sdtContent>
                <w:r w:rsidR="00F07A85"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  <w:tc>
          <w:tcPr>
            <w:tcW w:w="2976" w:type="dxa"/>
            <w:gridSpan w:val="2"/>
            <w:tcBorders>
              <w:top w:val="single" w:sz="4" w:space="0" w:color="auto"/>
              <w:left w:val="nil"/>
              <w:bottom w:val="single" w:sz="4" w:space="0" w:color="auto"/>
            </w:tcBorders>
            <w:shd w:val="clear" w:color="auto" w:fill="DEEAF6" w:themeFill="accent1" w:themeFillTint="33"/>
          </w:tcPr>
          <w:p w14:paraId="6DF80408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Jahre (Endalter)</w:t>
            </w:r>
          </w:p>
        </w:tc>
      </w:tr>
      <w:tr w:rsidR="00F07A85" w:rsidRPr="00C042C9" w14:paraId="25860F84" w14:textId="77777777" w:rsidTr="00071C91">
        <w:tc>
          <w:tcPr>
            <w:tcW w:w="3111" w:type="dxa"/>
            <w:tcBorders>
              <w:top w:val="single" w:sz="4" w:space="0" w:color="auto"/>
              <w:bottom w:val="single" w:sz="4" w:space="0" w:color="auto"/>
            </w:tcBorders>
            <w:shd w:val="clear" w:color="auto" w:fill="DEEAF6" w:themeFill="accent1" w:themeFillTint="33"/>
          </w:tcPr>
          <w:p w14:paraId="76A64F81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Beitragszahldauer</w:t>
            </w:r>
          </w:p>
        </w:tc>
        <w:tc>
          <w:tcPr>
            <w:tcW w:w="2975" w:type="dxa"/>
            <w:gridSpan w:val="2"/>
            <w:tcBorders>
              <w:top w:val="single" w:sz="4" w:space="0" w:color="auto"/>
              <w:bottom w:val="single" w:sz="4" w:space="0" w:color="auto"/>
              <w:right w:val="nil"/>
            </w:tcBorders>
            <w:shd w:val="clear" w:color="auto" w:fill="DEEAF6" w:themeFill="accent1" w:themeFillTint="33"/>
          </w:tcPr>
          <w:p w14:paraId="65451148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2064061029"/>
                <w:placeholder>
                  <w:docPart w:val="41E8D5ACD0A94D8DA50BE007723B1026"/>
                </w:placeholder>
                <w:showingPlcHdr/>
                <w15:color w:val="FF6600"/>
                <w:text/>
              </w:sdtPr>
              <w:sdtEndPr/>
              <w:sdtContent>
                <w:r w:rsidR="00F07A85"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  <w:tc>
          <w:tcPr>
            <w:tcW w:w="2976" w:type="dxa"/>
            <w:gridSpan w:val="2"/>
            <w:tcBorders>
              <w:top w:val="single" w:sz="4" w:space="0" w:color="auto"/>
              <w:left w:val="nil"/>
              <w:bottom w:val="single" w:sz="4" w:space="0" w:color="auto"/>
            </w:tcBorders>
            <w:shd w:val="clear" w:color="auto" w:fill="DEEAF6" w:themeFill="accent1" w:themeFillTint="33"/>
          </w:tcPr>
          <w:p w14:paraId="25B4D618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Jahre (Endalter)</w:t>
            </w:r>
          </w:p>
        </w:tc>
      </w:tr>
      <w:tr w:rsidR="00F07A85" w:rsidRPr="00C042C9" w14:paraId="16B87ACB" w14:textId="77777777" w:rsidTr="00071C91">
        <w:tc>
          <w:tcPr>
            <w:tcW w:w="3111" w:type="dxa"/>
            <w:tcBorders>
              <w:top w:val="single" w:sz="4" w:space="0" w:color="auto"/>
              <w:bottom w:val="single" w:sz="4" w:space="0" w:color="auto"/>
            </w:tcBorders>
            <w:shd w:val="clear" w:color="auto" w:fill="DEEAF6" w:themeFill="accent1" w:themeFillTint="33"/>
          </w:tcPr>
          <w:p w14:paraId="230E08A8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Leistungsdauer</w:t>
            </w:r>
          </w:p>
        </w:tc>
        <w:tc>
          <w:tcPr>
            <w:tcW w:w="2975" w:type="dxa"/>
            <w:gridSpan w:val="2"/>
            <w:tcBorders>
              <w:top w:val="single" w:sz="4" w:space="0" w:color="auto"/>
              <w:bottom w:val="single" w:sz="4" w:space="0" w:color="auto"/>
              <w:right w:val="nil"/>
            </w:tcBorders>
            <w:shd w:val="clear" w:color="auto" w:fill="DEEAF6" w:themeFill="accent1" w:themeFillTint="33"/>
          </w:tcPr>
          <w:p w14:paraId="6C6ED65E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-410230850"/>
                <w:placeholder>
                  <w:docPart w:val="41AF45471DDA4DDAA41BD5A95A15F319"/>
                </w:placeholder>
                <w:showingPlcHdr/>
                <w15:color w:val="FF6600"/>
                <w:text/>
              </w:sdtPr>
              <w:sdtEndPr/>
              <w:sdtContent>
                <w:r w:rsidR="00F07A85"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  <w:tc>
          <w:tcPr>
            <w:tcW w:w="2976" w:type="dxa"/>
            <w:gridSpan w:val="2"/>
            <w:tcBorders>
              <w:top w:val="single" w:sz="4" w:space="0" w:color="auto"/>
              <w:left w:val="nil"/>
              <w:bottom w:val="single" w:sz="4" w:space="0" w:color="auto"/>
            </w:tcBorders>
            <w:shd w:val="clear" w:color="auto" w:fill="DEEAF6" w:themeFill="accent1" w:themeFillTint="33"/>
          </w:tcPr>
          <w:p w14:paraId="7322BCF8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Jahre (Endalter)</w:t>
            </w:r>
          </w:p>
        </w:tc>
      </w:tr>
      <w:tr w:rsidR="00F07A85" w:rsidRPr="00C042C9" w14:paraId="0504412B" w14:textId="77777777" w:rsidTr="00071C91">
        <w:tc>
          <w:tcPr>
            <w:tcW w:w="3111" w:type="dxa"/>
            <w:tcBorders>
              <w:top w:val="single" w:sz="4" w:space="0" w:color="auto"/>
              <w:bottom w:val="single" w:sz="4" w:space="0" w:color="auto"/>
            </w:tcBorders>
            <w:shd w:val="clear" w:color="auto" w:fill="DEEAF6" w:themeFill="accent1" w:themeFillTint="33"/>
          </w:tcPr>
          <w:p w14:paraId="3E4B8B99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lastRenderedPageBreak/>
              <w:t>Karenzzeit (optional)</w:t>
            </w:r>
          </w:p>
        </w:tc>
        <w:tc>
          <w:tcPr>
            <w:tcW w:w="2975" w:type="dxa"/>
            <w:gridSpan w:val="2"/>
            <w:tcBorders>
              <w:top w:val="single" w:sz="4" w:space="0" w:color="auto"/>
              <w:bottom w:val="single" w:sz="4" w:space="0" w:color="auto"/>
              <w:right w:val="nil"/>
            </w:tcBorders>
            <w:shd w:val="clear" w:color="auto" w:fill="DEEAF6" w:themeFill="accent1" w:themeFillTint="33"/>
          </w:tcPr>
          <w:p w14:paraId="73373BDA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  <w:sz w:val="16"/>
                  <w:szCs w:val="16"/>
                </w:rPr>
                <w:id w:val="-1207405939"/>
                <w:placeholder>
                  <w:docPart w:val="DDFBAF3242154B01873F6967D9263749"/>
                </w:placeholder>
                <w:showingPlcHdr/>
                <w15:color w:val="FF6600"/>
                <w:text/>
              </w:sdtPr>
              <w:sdtEndPr/>
              <w:sdtContent>
                <w:r w:rsidR="00F07A85" w:rsidRPr="00071C91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  <w:tc>
          <w:tcPr>
            <w:tcW w:w="2976" w:type="dxa"/>
            <w:gridSpan w:val="2"/>
            <w:tcBorders>
              <w:top w:val="single" w:sz="4" w:space="0" w:color="auto"/>
              <w:left w:val="nil"/>
              <w:bottom w:val="single" w:sz="4" w:space="0" w:color="auto"/>
            </w:tcBorders>
            <w:shd w:val="clear" w:color="auto" w:fill="DEEAF6" w:themeFill="accent1" w:themeFillTint="33"/>
          </w:tcPr>
          <w:p w14:paraId="29002125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Monate</w:t>
            </w:r>
          </w:p>
        </w:tc>
      </w:tr>
      <w:tr w:rsidR="00410E81" w:rsidRPr="00C042C9" w14:paraId="26AF5D02" w14:textId="77777777" w:rsidTr="00071C91">
        <w:tc>
          <w:tcPr>
            <w:tcW w:w="3111" w:type="dxa"/>
            <w:tcBorders>
              <w:top w:val="single" w:sz="4" w:space="0" w:color="auto"/>
              <w:bottom w:val="nil"/>
            </w:tcBorders>
            <w:shd w:val="clear" w:color="auto" w:fill="DEEAF6" w:themeFill="accent1" w:themeFillTint="33"/>
          </w:tcPr>
          <w:p w14:paraId="0F44AEFE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Arbeitsunfähigkeit</w:t>
            </w:r>
          </w:p>
        </w:tc>
        <w:sdt>
          <w:sdtPr>
            <w:rPr>
              <w:rFonts w:ascii="Zurich Sans" w:hAnsi="Zurich Sans"/>
              <w:color w:val="002060"/>
            </w:rPr>
            <w:id w:val="-1131633001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6" w:type="dxa"/>
                <w:tcBorders>
                  <w:top w:val="single" w:sz="4" w:space="0" w:color="auto"/>
                  <w:bottom w:val="nil"/>
                  <w:right w:val="nil"/>
                </w:tcBorders>
                <w:shd w:val="clear" w:color="auto" w:fill="DEEAF6" w:themeFill="accent1" w:themeFillTint="33"/>
              </w:tcPr>
              <w:p w14:paraId="58FA0BBB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539" w:type="dxa"/>
            <w:tcBorders>
              <w:top w:val="single" w:sz="4" w:space="0" w:color="auto"/>
              <w:left w:val="nil"/>
              <w:bottom w:val="nil"/>
              <w:right w:val="nil"/>
            </w:tcBorders>
            <w:shd w:val="clear" w:color="auto" w:fill="DEEAF6" w:themeFill="accent1" w:themeFillTint="33"/>
          </w:tcPr>
          <w:p w14:paraId="0BA0ED63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Ja</w:t>
            </w:r>
          </w:p>
        </w:tc>
        <w:sdt>
          <w:sdtPr>
            <w:rPr>
              <w:rFonts w:ascii="Zurich Sans" w:hAnsi="Zurich Sans"/>
              <w:color w:val="002060"/>
            </w:rPr>
            <w:id w:val="1167362805"/>
            <w15:color w:val="FF66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430" w:type="dxa"/>
                <w:tcBorders>
                  <w:top w:val="single" w:sz="4" w:space="0" w:color="auto"/>
                  <w:left w:val="nil"/>
                  <w:bottom w:val="nil"/>
                  <w:right w:val="nil"/>
                </w:tcBorders>
                <w:shd w:val="clear" w:color="auto" w:fill="DEEAF6" w:themeFill="accent1" w:themeFillTint="33"/>
              </w:tcPr>
              <w:p w14:paraId="37BFAA62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Segoe UI Symbol" w:eastAsia="MS Gothic" w:hAnsi="Segoe UI Symbol" w:cs="Segoe UI Symbol"/>
                    <w:color w:val="002060"/>
                  </w:rPr>
                  <w:t>☐</w:t>
                </w:r>
              </w:p>
            </w:tc>
          </w:sdtContent>
        </w:sdt>
        <w:tc>
          <w:tcPr>
            <w:tcW w:w="2546" w:type="dxa"/>
            <w:tcBorders>
              <w:top w:val="single" w:sz="4" w:space="0" w:color="auto"/>
              <w:left w:val="nil"/>
              <w:bottom w:val="nil"/>
            </w:tcBorders>
            <w:shd w:val="clear" w:color="auto" w:fill="DEEAF6" w:themeFill="accent1" w:themeFillTint="33"/>
          </w:tcPr>
          <w:p w14:paraId="4EF84D03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nein</w:t>
            </w:r>
          </w:p>
        </w:tc>
      </w:tr>
    </w:tbl>
    <w:p w14:paraId="308FE54D" w14:textId="77777777" w:rsidR="000B4306" w:rsidRPr="00410E81" w:rsidRDefault="000B4306">
      <w:pPr>
        <w:rPr>
          <w:rFonts w:ascii="Frutiger 55 Roman" w:hAnsi="Frutiger 55 Roman"/>
          <w:color w:val="002060"/>
        </w:rPr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2" w:space="0" w:color="002060"/>
          <w:insideV w:val="single" w:sz="2" w:space="0" w:color="002060"/>
        </w:tblBorders>
        <w:shd w:val="clear" w:color="auto" w:fill="DEEAF6" w:themeFill="accent1" w:themeFillTint="33"/>
        <w:tblLook w:val="04A0" w:firstRow="1" w:lastRow="0" w:firstColumn="1" w:lastColumn="0" w:noHBand="0" w:noVBand="1"/>
      </w:tblPr>
      <w:tblGrid>
        <w:gridCol w:w="3114"/>
        <w:gridCol w:w="2974"/>
        <w:gridCol w:w="2974"/>
      </w:tblGrid>
      <w:tr w:rsidR="00410E81" w:rsidRPr="00C042C9" w14:paraId="38D245A7" w14:textId="77777777" w:rsidTr="00071C91">
        <w:tc>
          <w:tcPr>
            <w:tcW w:w="3114" w:type="dxa"/>
            <w:shd w:val="clear" w:color="auto" w:fill="DEEAF6" w:themeFill="accent1" w:themeFillTint="33"/>
          </w:tcPr>
          <w:p w14:paraId="1B5C9111" w14:textId="77777777" w:rsidR="000B4306" w:rsidRPr="00C042C9" w:rsidRDefault="000B4306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Überschussverwendung</w:t>
            </w:r>
          </w:p>
        </w:tc>
        <w:sdt>
          <w:sdtPr>
            <w:rPr>
              <w:rFonts w:ascii="Zurich Sans" w:hAnsi="Zurich Sans"/>
              <w:color w:val="002060"/>
            </w:rPr>
            <w:id w:val="1352379394"/>
            <w:placeholder>
              <w:docPart w:val="B9792DFC02F7421B9091A728D232816F"/>
            </w:placeholder>
            <w15:color w:val="FF6600"/>
            <w:dropDownList>
              <w:listItem w:displayText="Beitragsverrechnung" w:value="Beitragsverrechnung"/>
              <w:listItem w:displayText="BU-Bonus" w:value="BU-Bonus"/>
            </w:dropDownList>
          </w:sdtPr>
          <w:sdtEndPr/>
          <w:sdtContent>
            <w:tc>
              <w:tcPr>
                <w:tcW w:w="5948" w:type="dxa"/>
                <w:gridSpan w:val="2"/>
                <w:tcBorders>
                  <w:bottom w:val="single" w:sz="2" w:space="0" w:color="002060"/>
                </w:tcBorders>
                <w:shd w:val="clear" w:color="auto" w:fill="DEEAF6" w:themeFill="accent1" w:themeFillTint="33"/>
              </w:tcPr>
              <w:p w14:paraId="493607B3" w14:textId="77777777" w:rsidR="000B4306" w:rsidRPr="00C042C9" w:rsidRDefault="006605D3">
                <w:pPr>
                  <w:rPr>
                    <w:rFonts w:ascii="Zurich Sans" w:hAnsi="Zurich Sans"/>
                    <w:color w:val="002060"/>
                  </w:rPr>
                </w:pPr>
                <w:r w:rsidRPr="00C042C9">
                  <w:rPr>
                    <w:rFonts w:ascii="Zurich Sans" w:hAnsi="Zurich Sans"/>
                    <w:color w:val="002060"/>
                  </w:rPr>
                  <w:t>Beitragsverrechnung</w:t>
                </w:r>
              </w:p>
            </w:tc>
          </w:sdtContent>
        </w:sdt>
      </w:tr>
      <w:tr w:rsidR="00F07A85" w:rsidRPr="00C042C9" w14:paraId="16CBE8C9" w14:textId="77777777" w:rsidTr="00071C91">
        <w:tc>
          <w:tcPr>
            <w:tcW w:w="3114" w:type="dxa"/>
            <w:shd w:val="clear" w:color="auto" w:fill="DEEAF6" w:themeFill="accent1" w:themeFillTint="33"/>
          </w:tcPr>
          <w:p w14:paraId="75C6F985" w14:textId="77777777" w:rsidR="00F07A85" w:rsidRPr="00C042C9" w:rsidRDefault="00F07A85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Garantierte Rente</w:t>
            </w:r>
          </w:p>
        </w:tc>
        <w:tc>
          <w:tcPr>
            <w:tcW w:w="2974" w:type="dxa"/>
            <w:tcBorders>
              <w:top w:val="single" w:sz="2" w:space="0" w:color="002060"/>
              <w:bottom w:val="single" w:sz="2" w:space="0" w:color="002060"/>
              <w:right w:val="nil"/>
            </w:tcBorders>
            <w:shd w:val="clear" w:color="auto" w:fill="DEEAF6" w:themeFill="accent1" w:themeFillTint="33"/>
          </w:tcPr>
          <w:p w14:paraId="6D5F6C0F" w14:textId="77777777" w:rsidR="00F07A85" w:rsidRPr="00C042C9" w:rsidRDefault="004233BA" w:rsidP="00F07A85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815766643"/>
                <w:placeholder>
                  <w:docPart w:val="7A91DB9B1025455EA09DBA8266408894"/>
                </w:placeholder>
                <w:showingPlcHdr/>
                <w15:color w:val="FF6600"/>
                <w:text/>
              </w:sdtPr>
              <w:sdtEndPr/>
              <w:sdtContent>
                <w:r w:rsidR="00F07A85"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Klicken oder tippen Sie hier, um Text einzugeben.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  <w:tc>
          <w:tcPr>
            <w:tcW w:w="2974" w:type="dxa"/>
            <w:tcBorders>
              <w:top w:val="single" w:sz="2" w:space="0" w:color="002060"/>
              <w:left w:val="nil"/>
              <w:bottom w:val="single" w:sz="2" w:space="0" w:color="002060"/>
            </w:tcBorders>
            <w:shd w:val="clear" w:color="auto" w:fill="DEEAF6" w:themeFill="accent1" w:themeFillTint="33"/>
          </w:tcPr>
          <w:p w14:paraId="00C16853" w14:textId="77777777" w:rsidR="00F07A85" w:rsidRPr="00C042C9" w:rsidRDefault="00F07A85" w:rsidP="006605D3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EUR</w:t>
            </w:r>
          </w:p>
        </w:tc>
      </w:tr>
      <w:tr w:rsidR="00410E81" w:rsidRPr="00C042C9" w14:paraId="5E56F230" w14:textId="77777777" w:rsidTr="00071C91">
        <w:tc>
          <w:tcPr>
            <w:tcW w:w="3114" w:type="dxa"/>
            <w:shd w:val="clear" w:color="auto" w:fill="DEEAF6" w:themeFill="accent1" w:themeFillTint="33"/>
          </w:tcPr>
          <w:p w14:paraId="27AE1614" w14:textId="77777777" w:rsidR="000B4306" w:rsidRPr="00C042C9" w:rsidRDefault="00410E81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 xml:space="preserve">Dynamik </w:t>
            </w:r>
          </w:p>
        </w:tc>
        <w:tc>
          <w:tcPr>
            <w:tcW w:w="5948" w:type="dxa"/>
            <w:gridSpan w:val="2"/>
            <w:tcBorders>
              <w:top w:val="single" w:sz="2" w:space="0" w:color="002060"/>
            </w:tcBorders>
            <w:shd w:val="clear" w:color="auto" w:fill="DEEAF6" w:themeFill="accent1" w:themeFillTint="33"/>
          </w:tcPr>
          <w:p w14:paraId="5C91BEF0" w14:textId="77777777" w:rsidR="000B4306" w:rsidRPr="00C042C9" w:rsidRDefault="004233BA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</w:rPr>
                <w:id w:val="1406959263"/>
                <w:placeholder>
                  <w:docPart w:val="3F46087F19E4401ABAE5876B7AF95ACE"/>
                </w:placeholder>
                <w:showingPlcHdr/>
                <w15:color w:val="FF6600"/>
                <w:dropDownList>
                  <w:listItem w:value="Wählen Sie ein Element aus."/>
                  <w:listItem w:displayText="0 %" w:value="0 %"/>
                  <w:listItem w:displayText="1 %" w:value="1 %"/>
                  <w:listItem w:displayText="2 %" w:value="2 %"/>
                  <w:listItem w:displayText="3 %" w:value="3 %"/>
                </w:dropDownList>
              </w:sdtPr>
              <w:sdtEndPr/>
              <w:sdtContent>
                <w:r w:rsidR="006605D3" w:rsidRPr="00C042C9">
                  <w:rPr>
                    <w:rStyle w:val="Platzhaltertext"/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</w:tr>
      <w:tr w:rsidR="00410E81" w:rsidRPr="00C042C9" w14:paraId="490E434B" w14:textId="77777777" w:rsidTr="00071C91">
        <w:tc>
          <w:tcPr>
            <w:tcW w:w="3114" w:type="dxa"/>
            <w:shd w:val="clear" w:color="auto" w:fill="DEEAF6" w:themeFill="accent1" w:themeFillTint="33"/>
          </w:tcPr>
          <w:p w14:paraId="4895FA4C" w14:textId="77777777" w:rsidR="000B4306" w:rsidRPr="00C042C9" w:rsidRDefault="00410E81">
            <w:pPr>
              <w:rPr>
                <w:rFonts w:ascii="Zurich Sans" w:hAnsi="Zurich Sans"/>
                <w:color w:val="002060"/>
              </w:rPr>
            </w:pPr>
            <w:r w:rsidRPr="00C042C9">
              <w:rPr>
                <w:rFonts w:ascii="Zurich Sans" w:hAnsi="Zurich Sans"/>
                <w:color w:val="002060"/>
              </w:rPr>
              <w:t>Leistungsdynamik</w:t>
            </w:r>
          </w:p>
        </w:tc>
        <w:tc>
          <w:tcPr>
            <w:tcW w:w="5948" w:type="dxa"/>
            <w:gridSpan w:val="2"/>
            <w:shd w:val="clear" w:color="auto" w:fill="DEEAF6" w:themeFill="accent1" w:themeFillTint="33"/>
          </w:tcPr>
          <w:p w14:paraId="3CB00DCD" w14:textId="77777777" w:rsidR="000B4306" w:rsidRPr="00C042C9" w:rsidRDefault="004233BA">
            <w:pPr>
              <w:rPr>
                <w:rFonts w:ascii="Zurich Sans" w:hAnsi="Zurich Sans"/>
                <w:color w:val="002060"/>
              </w:rPr>
            </w:pPr>
            <w:sdt>
              <w:sdtPr>
                <w:rPr>
                  <w:rFonts w:ascii="Zurich Sans" w:hAnsi="Zurich Sans"/>
                  <w:color w:val="002060"/>
                  <w:sz w:val="18"/>
                  <w:szCs w:val="18"/>
                </w:rPr>
                <w:id w:val="45039450"/>
                <w:placeholder>
                  <w:docPart w:val="3D9DAF92B8D64AFCB806D4FEB347EC40"/>
                </w:placeholder>
                <w15:color w:val="FF6600"/>
                <w:dropDownList>
                  <w:listItem w:displayText="Wählen Sie ein Element aus." w:value="Wählen Sie ein Element aus."/>
                  <w:listItem w:displayText="0 %" w:value="0 %"/>
                  <w:listItem w:displayText="1 %" w:value="1 %"/>
                  <w:listItem w:displayText="2 %" w:value="2 %"/>
                  <w:listItem w:displayText="3 %" w:value="3 %"/>
                </w:dropDownList>
              </w:sdtPr>
              <w:sdtEndPr/>
              <w:sdtContent>
                <w:r w:rsidR="006605D3" w:rsidRPr="00071C91">
                  <w:rPr>
                    <w:rFonts w:ascii="Zurich Sans" w:hAnsi="Zurich Sans"/>
                    <w:color w:val="002060"/>
                    <w:sz w:val="18"/>
                    <w:szCs w:val="18"/>
                  </w:rPr>
                  <w:t>Wählen Sie ein Element aus.</w:t>
                </w:r>
              </w:sdtContent>
            </w:sdt>
            <w:r w:rsidR="00F07A85" w:rsidRPr="00C042C9">
              <w:rPr>
                <w:rFonts w:ascii="Zurich Sans" w:hAnsi="Zurich Sans"/>
                <w:color w:val="002060"/>
              </w:rPr>
              <w:t xml:space="preserve"> </w:t>
            </w:r>
          </w:p>
        </w:tc>
      </w:tr>
    </w:tbl>
    <w:p w14:paraId="6055AE77" w14:textId="77777777" w:rsidR="00642AF5" w:rsidRPr="00410E81" w:rsidRDefault="00642AF5">
      <w:pPr>
        <w:rPr>
          <w:rFonts w:ascii="Frutiger 55 Roman" w:hAnsi="Frutiger 55 Roman"/>
          <w:color w:val="002060"/>
        </w:rPr>
      </w:pPr>
    </w:p>
    <w:sectPr w:rsidR="00642AF5" w:rsidRPr="00410E81" w:rsidSect="00642AF5">
      <w:headerReference w:type="default" r:id="rId7"/>
      <w:footerReference w:type="even" r:id="rId8"/>
      <w:footerReference w:type="first" r:id="rId9"/>
      <w:pgSz w:w="11906" w:h="16838"/>
      <w:pgMar w:top="1417" w:right="1417" w:bottom="1134" w:left="1417" w:header="708" w:footer="12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F8F955F" w14:textId="77777777" w:rsidR="006605D3" w:rsidRDefault="006605D3" w:rsidP="00610573">
      <w:pPr>
        <w:spacing w:after="0" w:line="240" w:lineRule="auto"/>
      </w:pPr>
      <w:r>
        <w:separator/>
      </w:r>
    </w:p>
  </w:endnote>
  <w:endnote w:type="continuationSeparator" w:id="0">
    <w:p w14:paraId="6A06EAFD" w14:textId="77777777" w:rsidR="006605D3" w:rsidRDefault="006605D3" w:rsidP="00610573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Frutiger LT Pro 65 Bold">
    <w:altName w:val="Arial"/>
    <w:panose1 w:val="00000000000000000000"/>
    <w:charset w:val="00"/>
    <w:family w:val="swiss"/>
    <w:notTrueType/>
    <w:pitch w:val="variable"/>
    <w:sig w:usb0="800000AF" w:usb1="5000204A" w:usb2="00000000" w:usb3="00000000" w:csb0="0000009B" w:csb1="00000000"/>
  </w:font>
  <w:font w:name="Frutiger 55 Roman">
    <w:panose1 w:val="020B0500000000000000"/>
    <w:charset w:val="00"/>
    <w:family w:val="swiss"/>
    <w:pitch w:val="variable"/>
    <w:sig w:usb0="80000027" w:usb1="00000000" w:usb2="00000000" w:usb3="00000000" w:csb0="00000001" w:csb1="00000000"/>
  </w:font>
  <w:font w:name="Zurich Sans">
    <w:panose1 w:val="02000000000000000000"/>
    <w:charset w:val="00"/>
    <w:family w:val="auto"/>
    <w:pitch w:val="variable"/>
    <w:sig w:usb0="A00000AF" w:usb1="0000304B" w:usb2="00000000" w:usb3="00000000" w:csb0="0000009B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2B3F763" w14:textId="1A6ECBB4" w:rsidR="00AC2885" w:rsidRDefault="004A5E27">
    <w:pPr>
      <w:pStyle w:val="Fuzeile"/>
    </w:pPr>
    <w:r>
      <w:rPr>
        <w:noProof/>
      </w:rPr>
      <mc:AlternateContent>
        <mc:Choice Requires="wps">
          <w:drawing>
            <wp:anchor distT="0" distB="0" distL="0" distR="0" simplePos="0" relativeHeight="251666432" behindDoc="0" locked="0" layoutInCell="1" allowOverlap="1" wp14:anchorId="27896A5F" wp14:editId="33314EC5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3810" b="0"/>
              <wp:wrapNone/>
              <wp:docPr id="1811592093" name="Textfeld 2" descr="INTERNAL USE ONLY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62582E2" w14:textId="681ADD8F" w:rsidR="004A5E27" w:rsidRPr="004A5E27" w:rsidRDefault="004A5E27" w:rsidP="004A5E27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4A5E27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INTERNAL USE ONLY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7896A5F" id="_x0000_t202" coordsize="21600,21600" o:spt="202" path="m,l,21600r21600,l21600,xe">
              <v:stroke joinstyle="miter"/>
              <v:path gradientshapeok="t" o:connecttype="rect"/>
            </v:shapetype>
            <v:shape id="Textfeld 2" o:spid="_x0000_s1026" type="#_x0000_t202" alt="INTERNAL USE ONLY" style="position:absolute;margin-left:0;margin-top:0;width:34.95pt;height:34.95pt;z-index:251666432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e87LCwIAABo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bmh7D9UZp3HQL9pbvmmw5pb58MIcbhYHQLWGZzykgrak&#10;MCBKanA//maP8Ug4eilpUSklNShlStQ3g4uYLeZ5HpWVbgjcCPYJTO/yRfSbo34AFOEU34PlCcbg&#10;oEYoHeg3FPM6VkMXMxxrlnQ/wofQ6xYfAxfrdQpCEVkWtmZneUwdyYpMvnZvzNmB7oB7eoJRS6x4&#10;x3ofG//0dn0MyH1aSSS2Z3PgGwWYljo8lqjwX+8p6vqkVz8BAAD//wMAUEsDBBQABgAIAAAAIQDY&#10;bTz+1wAAAAMBAAAPAAAAZHJzL2Rvd25yZXYueG1sTI9PT8MwDMXvSHyHyEjcWMoOFStNp4l/4kqZ&#10;BEe38ZpqjVPqbCvfngAHuPjJetZ7P5fr2Q/qSJP0gQ1cLzJQxG2wPXcGtq+PVzegJCJbHAKTgU8S&#10;WFfnZyUWNpz4hY517FQKYSnQgItxLLSW1pFHWYSROHm7MHmMaZ06bSc8pXA/6GWW5dpjz6nB4Uh3&#10;jtp9ffAG8vunjRvf8veP3VKepQn7WIcHYy4v5s0tqEhz/DuGb/yEDlViasKBrajBQHok/szk5asV&#10;qOZXdVXq/+zVFwAAAP//AwBQSwECLQAUAAYACAAAACEAtoM4kv4AAADhAQAAEwAAAAAAAAAAAAAA&#10;AAAAAAAAW0NvbnRlbnRfVHlwZXNdLnhtbFBLAQItABQABgAIAAAAIQA4/SH/1gAAAJQBAAALAAAA&#10;AAAAAAAAAAAAAC8BAABfcmVscy8ucmVsc1BLAQItABQABgAIAAAAIQD1e87LCwIAABoEAAAOAAAA&#10;AAAAAAAAAAAAAC4CAABkcnMvZTJvRG9jLnhtbFBLAQItABQABgAIAAAAIQDYbTz+1wAAAAMBAAAP&#10;AAAAAAAAAAAAAAAAAGUEAABkcnMvZG93bnJldi54bWxQSwUGAAAAAAQABADzAAAAaQUAAAAA&#10;" filled="f" stroked="f">
              <v:textbox style="mso-fit-shape-to-text:t" inset="20pt,0,0,15pt">
                <w:txbxContent>
                  <w:p w14:paraId="062582E2" w14:textId="681ADD8F" w:rsidR="004A5E27" w:rsidRPr="004A5E27" w:rsidRDefault="004A5E27" w:rsidP="004A5E27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4A5E27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INTERNAL USE ONLY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5FA929B" w14:textId="59B88F70" w:rsidR="00AC2885" w:rsidRDefault="004A5E27">
    <w:pPr>
      <w:pStyle w:val="Fuzeile"/>
    </w:pPr>
    <w:r>
      <w:rPr>
        <w:noProof/>
      </w:rPr>
      <mc:AlternateContent>
        <mc:Choice Requires="wps">
          <w:drawing>
            <wp:anchor distT="0" distB="0" distL="0" distR="0" simplePos="0" relativeHeight="251665408" behindDoc="0" locked="0" layoutInCell="1" allowOverlap="1" wp14:anchorId="1863AC62" wp14:editId="61BFCF14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3810" b="0"/>
              <wp:wrapNone/>
              <wp:docPr id="1982467566" name="Textfeld 1" descr="INTERNAL USE ONLY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D212D15" w14:textId="1CCB4A75" w:rsidR="004A5E27" w:rsidRPr="004A5E27" w:rsidRDefault="004A5E27" w:rsidP="004A5E27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4A5E27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INTERNAL USE ONLY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863AC62" id="_x0000_t202" coordsize="21600,21600" o:spt="202" path="m,l,21600r21600,l21600,xe">
              <v:stroke joinstyle="miter"/>
              <v:path gradientshapeok="t" o:connecttype="rect"/>
            </v:shapetype>
            <v:shape id="Textfeld 1" o:spid="_x0000_s1027" type="#_x0000_t202" alt="INTERNAL USE ONLY" style="position:absolute;margin-left:0;margin-top:0;width:34.95pt;height:34.95pt;z-index:251665408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oNP/Dw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RVSWdj93uozjiUg37f3vJNg6W3zIcX5nDBOAeKNjzj&#10;IRW0JYUBUVKD+/E3e4xH3tFLSYuCKalBRVOivhncx2wxz/MosHRD4EawT2B6ly+i3xz1A6AWp/gs&#10;LE8wBgc1QulAv6Gm17EaupjhWLOk+xE+hF6++Ca4WK9TEGrJsrA1O8tj6shZJPS1e2PODqwHXNcT&#10;jJJixTvy+9j4p7frY8AVpM1Efns2B9pRh2m3w5uJQv/1nqKuL3v1Ew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JqDT/w8CAAAh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1D212D15" w14:textId="1CCB4A75" w:rsidR="004A5E27" w:rsidRPr="004A5E27" w:rsidRDefault="004A5E27" w:rsidP="004A5E27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4A5E27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INTERNAL USE ONLY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212F687" w14:textId="77777777" w:rsidR="006605D3" w:rsidRDefault="006605D3" w:rsidP="00610573">
      <w:pPr>
        <w:spacing w:after="0" w:line="240" w:lineRule="auto"/>
      </w:pPr>
      <w:r>
        <w:separator/>
      </w:r>
    </w:p>
  </w:footnote>
  <w:footnote w:type="continuationSeparator" w:id="0">
    <w:p w14:paraId="5A4D1288" w14:textId="77777777" w:rsidR="006605D3" w:rsidRDefault="006605D3" w:rsidP="00610573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6C7796" w14:textId="6CB08F1E" w:rsidR="00E57C79" w:rsidRDefault="00367686" w:rsidP="004969C2">
    <w:pPr>
      <w:spacing w:after="0"/>
      <w:jc w:val="center"/>
      <w:rPr>
        <w:rFonts w:ascii="Zurich Sans" w:hAnsi="Zurich Sans"/>
        <w:b/>
        <w:bCs/>
        <w:color w:val="002060"/>
        <w:sz w:val="36"/>
        <w:szCs w:val="44"/>
      </w:rPr>
    </w:pPr>
    <w:r w:rsidRPr="00E57C79">
      <w:rPr>
        <w:b/>
        <w:bCs/>
        <w:noProof/>
      </w:rPr>
      <w:drawing>
        <wp:anchor distT="0" distB="0" distL="114300" distR="114300" simplePos="0" relativeHeight="251669504" behindDoc="0" locked="0" layoutInCell="1" allowOverlap="1" wp14:anchorId="6482D4B3" wp14:editId="6B2404CD">
          <wp:simplePos x="0" y="0"/>
          <wp:positionH relativeFrom="column">
            <wp:posOffset>-1666875</wp:posOffset>
          </wp:positionH>
          <wp:positionV relativeFrom="paragraph">
            <wp:posOffset>-548336</wp:posOffset>
          </wp:positionV>
          <wp:extent cx="2193925" cy="2193925"/>
          <wp:effectExtent l="0" t="0" r="0" b="0"/>
          <wp:wrapSquare wrapText="bothSides"/>
          <wp:docPr id="1783941561" name="Grafik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83941561" name="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6138" r="16138"/>
                  <a:stretch/>
                </pic:blipFill>
                <pic:spPr bwMode="auto">
                  <a:xfrm>
                    <a:off x="0" y="0"/>
                    <a:ext cx="2193925" cy="2193925"/>
                  </a:xfrm>
                  <a:prstGeom prst="ellipse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16051E" w:rsidRPr="00E57C79">
      <w:rPr>
        <w:rFonts w:ascii="Zurich Sans" w:hAnsi="Zurich Sans" w:cstheme="minorHAnsi"/>
        <w:b/>
        <w:bCs/>
        <w:noProof/>
        <w:color w:val="002060"/>
        <w:sz w:val="36"/>
        <w:szCs w:val="44"/>
        <w:lang w:eastAsia="de-DE"/>
      </w:rPr>
      <w:drawing>
        <wp:anchor distT="0" distB="0" distL="114300" distR="114300" simplePos="0" relativeHeight="251668480" behindDoc="0" locked="0" layoutInCell="1" allowOverlap="1" wp14:anchorId="713E8AAD" wp14:editId="4C6F516E">
          <wp:simplePos x="0" y="0"/>
          <wp:positionH relativeFrom="column">
            <wp:posOffset>5055649</wp:posOffset>
          </wp:positionH>
          <wp:positionV relativeFrom="paragraph">
            <wp:posOffset>98425</wp:posOffset>
          </wp:positionV>
          <wp:extent cx="1443990" cy="1087755"/>
          <wp:effectExtent l="0" t="0" r="0" b="0"/>
          <wp:wrapSquare wrapText="bothSides"/>
          <wp:docPr id="1250911746" name="Grafik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50911746" name="Grafik 4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443990" cy="108775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E57C79">
      <w:rPr>
        <w:rFonts w:ascii="Zurich Sans" w:hAnsi="Zurich Sans" w:cstheme="minorHAnsi"/>
        <w:b/>
        <w:bCs/>
        <w:noProof/>
        <w:color w:val="002060"/>
        <w:sz w:val="36"/>
        <w:szCs w:val="44"/>
        <w:lang w:eastAsia="de-DE"/>
      </w:rPr>
      <mc:AlternateContent>
        <mc:Choice Requires="wps">
          <w:drawing>
            <wp:anchor distT="0" distB="0" distL="114300" distR="114300" simplePos="0" relativeHeight="251664383" behindDoc="1" locked="0" layoutInCell="1" allowOverlap="1" wp14:anchorId="59CF6433" wp14:editId="02A3BFBB">
              <wp:simplePos x="0" y="0"/>
              <wp:positionH relativeFrom="column">
                <wp:posOffset>-963405</wp:posOffset>
              </wp:positionH>
              <wp:positionV relativeFrom="paragraph">
                <wp:posOffset>-449580</wp:posOffset>
              </wp:positionV>
              <wp:extent cx="7649154" cy="2091193"/>
              <wp:effectExtent l="0" t="0" r="28575" b="23495"/>
              <wp:wrapNone/>
              <wp:docPr id="2062481415" name="Rechteck 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649154" cy="2091193"/>
                      </a:xfrm>
                      <a:prstGeom prst="rect">
                        <a:avLst/>
                      </a:prstGeom>
                      <a:solidFill>
                        <a:srgbClr val="19BAB6"/>
                      </a:solidFill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rect w14:anchorId="13657280" id="Rechteck 6" o:spid="_x0000_s1026" style="position:absolute;margin-left:-75.85pt;margin-top:-35.4pt;width:602.3pt;height:164.65pt;z-index:-251652097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f9oQcwIAAEgFAAAOAAAAZHJzL2Uyb0RvYy54bWysVEtv2zAMvg/YfxB0X21n6SNBnSJt0WFA&#10;0RZrh54VWYoNyKJGKa/9+lGy4wRtscOwi0ya5MeHPuryatsatlboG7AlL05yzpSVUDV2WfKfL3df&#10;LjjzQdhKGLCq5Dvl+dXs86fLjZuqEdRgKoWMQKyfblzJ6xDcNMu8rFUr/Ak4ZcmoAVsRSMVlVqHY&#10;EHprslGen2UbwMohSOU9/b3tjHyW8LVWMjxq7VVgpuRUW0gnpnMRz2x2KaZLFK5uZF+G+IcqWtFY&#10;SjpA3Yog2Aqbd1BtIxE86HAioc1A60aq1AN1U+RvunmuhVOpFxqOd8OY/P+DlQ/rZ/eENIaN81NP&#10;Yuxiq7GNX6qPbdOwdsOw1DYwST/Pz8aT4nTMmSTbKJ8UxeRrHGd2CHfowzcFLYtCyZFuIw1JrO99&#10;6Fz3LjGbB9NUd40xScHl4sYgWwu6uWJyPb8+69GP3LJD0UkKO6NisLE/lGZNRWWOUsbEJzXgCSmV&#10;DUVnqkWl+jSneZ4oQT0MEamjBBiRNZU3YPcAkavvsbv+ev8YqhIdh+D8b4V1wUNEygw2DMFtYwE/&#10;AjDUVZ+586fyj0YTxQVUuydkCN0yeCfvGrqfe+HDk0BiP+0JbXR4pEMb2JQceomzGvD3R/+jP5GS&#10;rJxtaJtK7n+tBCrOzHdLdJ0U43Fcv6SMT89HpOCxZXFssav2BuK109vhZBKjfzB7USO0r7T485iV&#10;TMJKyl1yGXCv3IRuy+npkGo+T260ck6Ee/vsZASPU438e9m+CnQ9SQPx+wH2myemb7ja+cZIC/NV&#10;AN0kIh/m2s+b1jURp39a4ntwrCevwwM4+wMAAP//AwBQSwMEFAAGAAgAAAAhADZlS6LiAAAADQEA&#10;AA8AAABkcnMvZG93bnJldi54bWxMj01PhDAQhu8m/odmTLyY3RYMsstSNmr04E1RDt4K7QKRTgnt&#10;suivd/akt3kzT96PfL/Ygc1m8r1DCdFaADPYON1jK+Hj/Xm1AeaDQq0Gh0bCt/GwLy4vcpVpd8I3&#10;M5ehZWSCPlMSuhDGjHPfdMYqv3ajQfod3GRVIDm1XE/qROZ24LEQd9yqHimhU6N57EzzVR6thLic&#10;H26XbfXy81p/YjrfVHX3VEl5fbXc74AFs4Q/GM71qToU1Kl2R9SeDRJWURKlxNKVChpxRkQSb4HV&#10;FJBsEuBFzv+vKH4BAAD//wMAUEsBAi0AFAAGAAgAAAAhALaDOJL+AAAA4QEAABMAAAAAAAAAAAAA&#10;AAAAAAAAAFtDb250ZW50X1R5cGVzXS54bWxQSwECLQAUAAYACAAAACEAOP0h/9YAAACUAQAACwAA&#10;AAAAAAAAAAAAAAAvAQAAX3JlbHMvLnJlbHNQSwECLQAUAAYACAAAACEAr3/aEHMCAABIBQAADgAA&#10;AAAAAAAAAAAAAAAuAgAAZHJzL2Uyb0RvYy54bWxQSwECLQAUAAYACAAAACEANmVLouIAAAANAQAA&#10;DwAAAAAAAAAAAAAAAADNBAAAZHJzL2Rvd25yZXYueG1sUEsFBgAAAAAEAAQA8wAAANwFAAAAAA==&#10;" fillcolor="#19bab6" strokecolor="#091723 [484]" strokeweight="1pt"/>
          </w:pict>
        </mc:Fallback>
      </mc:AlternateContent>
    </w:r>
  </w:p>
  <w:p w14:paraId="7DD585E4" w14:textId="77777777" w:rsidR="00E57C79" w:rsidRDefault="00E57C79" w:rsidP="004969C2">
    <w:pPr>
      <w:spacing w:after="0"/>
      <w:jc w:val="center"/>
      <w:rPr>
        <w:rFonts w:ascii="Zurich Sans" w:hAnsi="Zurich Sans"/>
        <w:b/>
        <w:bCs/>
        <w:color w:val="002060"/>
        <w:sz w:val="36"/>
        <w:szCs w:val="44"/>
      </w:rPr>
    </w:pPr>
  </w:p>
  <w:p w14:paraId="043F57BB" w14:textId="4E245169" w:rsidR="000B3977" w:rsidRPr="0016051E" w:rsidRDefault="006605D3" w:rsidP="004969C2">
    <w:pPr>
      <w:spacing w:after="0"/>
      <w:jc w:val="center"/>
      <w:rPr>
        <w:rFonts w:ascii="Zurich Sans" w:hAnsi="Zurich Sans"/>
        <w:b/>
        <w:bCs/>
        <w:color w:val="002060"/>
        <w:sz w:val="44"/>
        <w:szCs w:val="52"/>
      </w:rPr>
    </w:pPr>
    <w:r w:rsidRPr="0016051E">
      <w:rPr>
        <w:rFonts w:ascii="Zurich Sans" w:hAnsi="Zurich Sans"/>
        <w:b/>
        <w:bCs/>
        <w:color w:val="002060"/>
        <w:sz w:val="44"/>
        <w:szCs w:val="52"/>
      </w:rPr>
      <w:t>Berufsunfähigkeits-Schutzbrief</w:t>
    </w:r>
  </w:p>
  <w:p w14:paraId="3BA00A6F" w14:textId="77777777" w:rsidR="00E57C79" w:rsidRDefault="00E57C79" w:rsidP="004969C2">
    <w:pPr>
      <w:spacing w:after="0"/>
      <w:jc w:val="center"/>
      <w:rPr>
        <w:rFonts w:ascii="Zurich Sans" w:hAnsi="Zurich Sans"/>
        <w:b/>
        <w:bCs/>
        <w:color w:val="002060"/>
        <w:sz w:val="36"/>
        <w:szCs w:val="44"/>
      </w:rPr>
    </w:pPr>
  </w:p>
  <w:p w14:paraId="692CA3AE" w14:textId="77777777" w:rsidR="00E57C79" w:rsidRDefault="00E57C79" w:rsidP="004969C2">
    <w:pPr>
      <w:spacing w:after="0"/>
      <w:jc w:val="center"/>
      <w:rPr>
        <w:rFonts w:ascii="Zurich Sans" w:hAnsi="Zurich Sans"/>
        <w:b/>
        <w:bCs/>
        <w:color w:val="002060"/>
        <w:sz w:val="36"/>
        <w:szCs w:val="44"/>
      </w:rPr>
    </w:pPr>
  </w:p>
  <w:p w14:paraId="046E47AD" w14:textId="2B1FBDDA" w:rsidR="006605D3" w:rsidRPr="00610573" w:rsidRDefault="006605D3" w:rsidP="000B3977">
    <w:pPr>
      <w:spacing w:after="0"/>
      <w:rPr>
        <w:rFonts w:ascii="Frutiger 55 Roman" w:hAnsi="Frutiger 55 Roman"/>
        <w:color w:val="002060"/>
        <w:sz w:val="14"/>
        <w:szCs w:val="44"/>
      </w:rPr>
    </w:pP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proofState w:spelling="clean" w:grammar="clean"/>
  <w:documentProtection w:edit="forms" w:enforcement="1" w:cryptProviderType="rsaAES" w:cryptAlgorithmClass="hash" w:cryptAlgorithmType="typeAny" w:cryptAlgorithmSid="14" w:cryptSpinCount="100000" w:hash="gfznquiY/nYQsZbOojTYiZbEdjHahr8MZuTE3rHaD5cr3EhOv0XiErWOyMSctrW+O6I0hntsX7np3VJ627OpkA==" w:salt="Q9wDGQAVAlzK2Ez/wDa1wA=="/>
  <w:defaultTabStop w:val="708"/>
  <w:hyphenationZone w:val="425"/>
  <w:doNotShadeFormData/>
  <w:characterSpacingControl w:val="doNotCompress"/>
  <w:hdrShapeDefaults>
    <o:shapedefaults v:ext="edit" spidmax="1638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10573"/>
    <w:rsid w:val="0002630D"/>
    <w:rsid w:val="00071C91"/>
    <w:rsid w:val="00087CA8"/>
    <w:rsid w:val="000949E9"/>
    <w:rsid w:val="000B3977"/>
    <w:rsid w:val="000B4306"/>
    <w:rsid w:val="001336B9"/>
    <w:rsid w:val="0016051E"/>
    <w:rsid w:val="00170D22"/>
    <w:rsid w:val="001B3175"/>
    <w:rsid w:val="001C50A0"/>
    <w:rsid w:val="001C74E6"/>
    <w:rsid w:val="002B5CCA"/>
    <w:rsid w:val="002C3B3B"/>
    <w:rsid w:val="00367686"/>
    <w:rsid w:val="00394304"/>
    <w:rsid w:val="003D4B18"/>
    <w:rsid w:val="003F2355"/>
    <w:rsid w:val="00410E81"/>
    <w:rsid w:val="004233BA"/>
    <w:rsid w:val="00460F78"/>
    <w:rsid w:val="0046684C"/>
    <w:rsid w:val="004969C2"/>
    <w:rsid w:val="004A5E27"/>
    <w:rsid w:val="004C053F"/>
    <w:rsid w:val="005242FD"/>
    <w:rsid w:val="00527996"/>
    <w:rsid w:val="00603543"/>
    <w:rsid w:val="00610573"/>
    <w:rsid w:val="00642AF5"/>
    <w:rsid w:val="006605D3"/>
    <w:rsid w:val="00666D0C"/>
    <w:rsid w:val="006A0010"/>
    <w:rsid w:val="00927DE4"/>
    <w:rsid w:val="009768F9"/>
    <w:rsid w:val="00AC2885"/>
    <w:rsid w:val="00AE12ED"/>
    <w:rsid w:val="00B234D1"/>
    <w:rsid w:val="00B63840"/>
    <w:rsid w:val="00C042C9"/>
    <w:rsid w:val="00D06EC9"/>
    <w:rsid w:val="00D75162"/>
    <w:rsid w:val="00DA0EDC"/>
    <w:rsid w:val="00E57C79"/>
    <w:rsid w:val="00E8455B"/>
    <w:rsid w:val="00EF7176"/>
    <w:rsid w:val="00F07A8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6385"/>
    <o:shapelayout v:ext="edit">
      <o:idmap v:ext="edit" data="1"/>
    </o:shapelayout>
  </w:shapeDefaults>
  <w:decimalSymbol w:val=","/>
  <w:listSeparator w:val=";"/>
  <w14:docId w14:val="7BDE61C1"/>
  <w15:chartTrackingRefBased/>
  <w15:docId w15:val="{CC80B899-90B5-43F1-BC84-D7652AB7BD3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iPriority w:val="99"/>
    <w:unhideWhenUsed/>
    <w:rsid w:val="00610573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610573"/>
  </w:style>
  <w:style w:type="paragraph" w:styleId="Fuzeile">
    <w:name w:val="footer"/>
    <w:basedOn w:val="Standard"/>
    <w:link w:val="FuzeileZchn"/>
    <w:uiPriority w:val="99"/>
    <w:unhideWhenUsed/>
    <w:rsid w:val="00610573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610573"/>
  </w:style>
  <w:style w:type="table" w:styleId="Tabellenraster">
    <w:name w:val="Table Grid"/>
    <w:basedOn w:val="NormaleTabelle"/>
    <w:uiPriority w:val="39"/>
    <w:rsid w:val="0061057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tzhaltertext">
    <w:name w:val="Placeholder Text"/>
    <w:basedOn w:val="Absatz-Standardschriftart"/>
    <w:uiPriority w:val="99"/>
    <w:semiHidden/>
    <w:rsid w:val="00610573"/>
    <w:rPr>
      <w:color w:val="808080"/>
    </w:rPr>
  </w:style>
  <w:style w:type="character" w:styleId="Hyperlink">
    <w:name w:val="Hyperlink"/>
    <w:rsid w:val="00642AF5"/>
    <w:rPr>
      <w:color w:val="0000FF"/>
      <w:u w:val="single"/>
    </w:rPr>
  </w:style>
  <w:style w:type="paragraph" w:customStyle="1" w:styleId="Head2mitAbstand">
    <w:name w:val="Head 2 mit Abstand"/>
    <w:basedOn w:val="Standard"/>
    <w:uiPriority w:val="99"/>
    <w:rsid w:val="00642AF5"/>
    <w:pPr>
      <w:autoSpaceDE w:val="0"/>
      <w:autoSpaceDN w:val="0"/>
      <w:adjustRightInd w:val="0"/>
      <w:spacing w:after="120" w:line="240" w:lineRule="atLeast"/>
      <w:textAlignment w:val="baseline"/>
    </w:pPr>
    <w:rPr>
      <w:rFonts w:ascii="Frutiger LT Pro 65 Bold" w:eastAsia="Times New Roman" w:hAnsi="Frutiger LT Pro 65 Bold" w:cs="Frutiger LT Pro 65 Bold"/>
      <w:b/>
      <w:bCs/>
      <w:color w:val="005AAA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215579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4232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er" Target="footer1.xml"/><Relationship Id="rId13" Type="http://schemas.openxmlformats.org/officeDocument/2006/relationships/customXml" Target="../customXml/item2.xml"/><Relationship Id="rId3" Type="http://schemas.openxmlformats.org/officeDocument/2006/relationships/settings" Target="settings.xml"/><Relationship Id="rId7" Type="http://schemas.openxmlformats.org/officeDocument/2006/relationships/header" Target="header1.xml"/><Relationship Id="rId12" Type="http://schemas.openxmlformats.org/officeDocument/2006/relationships/theme" Target="theme/theme1.xml"/><Relationship Id="rId2" Type="http://schemas.openxmlformats.org/officeDocument/2006/relationships/styles" Target="styles.xml"/><Relationship Id="rId1" Type="http://schemas.openxmlformats.org/officeDocument/2006/relationships/customXml" Target="../customXml/item1.xml"/><Relationship Id="rId6" Type="http://schemas.openxmlformats.org/officeDocument/2006/relationships/endnotes" Target="endnotes.xml"/><Relationship Id="rId11" Type="http://schemas.openxmlformats.org/officeDocument/2006/relationships/glossaryDocument" Target="glossary/document.xml"/><Relationship Id="rId5" Type="http://schemas.openxmlformats.org/officeDocument/2006/relationships/footnotes" Target="footnotes.xml"/><Relationship Id="rId15" Type="http://schemas.openxmlformats.org/officeDocument/2006/relationships/customXml" Target="../customXml/item4.xml"/><Relationship Id="rId10" Type="http://schemas.openxmlformats.org/officeDocument/2006/relationships/fontTable" Target="fontTable.xml"/><Relationship Id="rId4" Type="http://schemas.openxmlformats.org/officeDocument/2006/relationships/webSettings" Target="webSettings.xml"/><Relationship Id="rId9" Type="http://schemas.openxmlformats.org/officeDocument/2006/relationships/footer" Target="footer2.xml"/><Relationship Id="rId14" Type="http://schemas.openxmlformats.org/officeDocument/2006/relationships/customXml" Target="../customXml/item3.xml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3480749DAC864EA386C4778FC441EC9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B16C3E7-38B1-4B94-99D0-C2749299EE03}"/>
      </w:docPartPr>
      <w:docPartBody>
        <w:p w:rsidR="00607230" w:rsidRDefault="004E6A60" w:rsidP="004E6A60">
          <w:pPr>
            <w:pStyle w:val="3480749DAC864EA386C4778FC441EC961"/>
          </w:pPr>
          <w:r w:rsidRPr="00C042C9">
            <w:rPr>
              <w:rStyle w:val="Platzhaltertext"/>
              <w:rFonts w:ascii="Zurich Sans" w:hAnsi="Zurich Sans"/>
              <w:color w:val="002060"/>
              <w:sz w:val="16"/>
              <w:szCs w:val="16"/>
            </w:rPr>
            <w:t>Klicken oder tippen Sie hier, um Text einzugeben.</w:t>
          </w:r>
        </w:p>
      </w:docPartBody>
    </w:docPart>
    <w:docPart>
      <w:docPartPr>
        <w:name w:val="DD12E2CEAE53438297B1C5AEA333923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4E2696B-1C87-4C8A-8063-3C0C1D13FFA5}"/>
      </w:docPartPr>
      <w:docPartBody>
        <w:p w:rsidR="00607230" w:rsidRDefault="004E6A60" w:rsidP="004E6A60">
          <w:pPr>
            <w:pStyle w:val="DD12E2CEAE53438297B1C5AEA33392351"/>
          </w:pPr>
          <w:r w:rsidRPr="00C042C9">
            <w:rPr>
              <w:rStyle w:val="Platzhaltertext"/>
              <w:rFonts w:ascii="Zurich Sans" w:hAnsi="Zurich Sans"/>
              <w:color w:val="002060"/>
              <w:sz w:val="16"/>
              <w:szCs w:val="16"/>
            </w:rPr>
            <w:t>Klicken oder tippen Sie hier, um Text einzugeben.</w:t>
          </w:r>
        </w:p>
      </w:docPartBody>
    </w:docPart>
    <w:docPart>
      <w:docPartPr>
        <w:name w:val="77DAC42FC83C4DCFB34DAAA3682B8AB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FC8D1AA-BC1B-4944-9087-4193288F91FF}"/>
      </w:docPartPr>
      <w:docPartBody>
        <w:p w:rsidR="00607230" w:rsidRDefault="004E6A60" w:rsidP="004E6A60">
          <w:pPr>
            <w:pStyle w:val="77DAC42FC83C4DCFB34DAAA3682B8AB71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Wählen Sie ein Element aus.</w:t>
          </w:r>
        </w:p>
      </w:docPartBody>
    </w:docPart>
    <w:docPart>
      <w:docPartPr>
        <w:name w:val="F7B6666D860C4E48BEFAF2DBE7C3A7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1EA37E1-EECB-4644-8469-A572929B07A5}"/>
      </w:docPartPr>
      <w:docPartBody>
        <w:p w:rsidR="00607230" w:rsidRDefault="004E6A60" w:rsidP="004E6A60">
          <w:pPr>
            <w:pStyle w:val="F7B6666D860C4E48BEFAF2DBE7C3A74B1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Wählen Sie ein Element aus.</w:t>
          </w:r>
        </w:p>
      </w:docPartBody>
    </w:docPart>
    <w:docPart>
      <w:docPartPr>
        <w:name w:val="5B5E427930AD447697FA32500B3C381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328C646-A598-4FE1-9A42-F9639F659E74}"/>
      </w:docPartPr>
      <w:docPartBody>
        <w:p w:rsidR="00607230" w:rsidRDefault="004E6A60" w:rsidP="004E6A60">
          <w:pPr>
            <w:pStyle w:val="5B5E427930AD447697FA32500B3C381C1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Wählen Sie ein Element aus.</w:t>
          </w:r>
        </w:p>
      </w:docPartBody>
    </w:docPart>
    <w:docPart>
      <w:docPartPr>
        <w:name w:val="8C1B4E3C675143F2AD1F15276458979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B84EF32-9A23-49F1-BEDC-CAFEE6FF7C42}"/>
      </w:docPartPr>
      <w:docPartBody>
        <w:p w:rsidR="00607230" w:rsidRDefault="004E6A60" w:rsidP="004E6A60">
          <w:pPr>
            <w:pStyle w:val="8C1B4E3C675143F2AD1F1527645897901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Sie, um ein Datum einzugeben.</w:t>
          </w:r>
        </w:p>
      </w:docPartBody>
    </w:docPart>
    <w:docPart>
      <w:docPartPr>
        <w:name w:val="B9792DFC02F7421B9091A728D232816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3EBA91A-5B86-4CF4-B77B-BFF57BBFBCF4}"/>
      </w:docPartPr>
      <w:docPartBody>
        <w:p w:rsidR="00607230" w:rsidRDefault="00607230" w:rsidP="00607230">
          <w:pPr>
            <w:pStyle w:val="B9792DFC02F7421B9091A728D232816F4"/>
          </w:pPr>
          <w:r w:rsidRPr="00410E81">
            <w:rPr>
              <w:rStyle w:val="Platzhaltertext"/>
              <w:rFonts w:ascii="Frutiger 55 Roman" w:hAnsi="Frutiger 55 Roman"/>
              <w:color w:val="002060"/>
            </w:rPr>
            <w:t>Wählen Sie ein Element aus.</w:t>
          </w:r>
        </w:p>
      </w:docPartBody>
    </w:docPart>
    <w:docPart>
      <w:docPartPr>
        <w:name w:val="3F46087F19E4401ABAE5876B7AF95AC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569EC2A-5967-43D4-8C99-BEEFB5AC2816}"/>
      </w:docPartPr>
      <w:docPartBody>
        <w:p w:rsidR="00607230" w:rsidRDefault="004E6A60" w:rsidP="004E6A60">
          <w:pPr>
            <w:pStyle w:val="3F46087F19E4401ABAE5876B7AF95ACE1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Wählen Sie ein Element aus.</w:t>
          </w:r>
        </w:p>
      </w:docPartBody>
    </w:docPart>
    <w:docPart>
      <w:docPartPr>
        <w:name w:val="3D9DAF92B8D64AFCB806D4FEB347EC4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5741E9F-D230-4495-B905-598EA609DE95}"/>
      </w:docPartPr>
      <w:docPartBody>
        <w:p w:rsidR="00607230" w:rsidRDefault="00607230" w:rsidP="00607230">
          <w:pPr>
            <w:pStyle w:val="3D9DAF92B8D64AFCB806D4FEB347EC404"/>
          </w:pPr>
          <w:r w:rsidRPr="00410E81">
            <w:rPr>
              <w:rStyle w:val="Platzhaltertext"/>
              <w:rFonts w:ascii="Frutiger 55 Roman" w:hAnsi="Frutiger 55 Roman"/>
              <w:color w:val="002060"/>
            </w:rPr>
            <w:t>Wählen Sie ein Element aus.</w:t>
          </w:r>
        </w:p>
      </w:docPartBody>
    </w:docPart>
    <w:docPart>
      <w:docPartPr>
        <w:name w:val="41E8D5ACD0A94D8DA50BE007723B102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A1C54D4-C591-4188-A505-E9ADED41713B}"/>
      </w:docPartPr>
      <w:docPartBody>
        <w:p w:rsidR="00F04AD6" w:rsidRDefault="004E6A60" w:rsidP="004E6A60">
          <w:pPr>
            <w:pStyle w:val="41E8D5ACD0A94D8DA50BE007723B1026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41AF45471DDA4DDAA41BD5A95A15F31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8CED9AA-413D-44EF-80A5-4FFFDC307C39}"/>
      </w:docPartPr>
      <w:docPartBody>
        <w:p w:rsidR="00F04AD6" w:rsidRDefault="004E6A60" w:rsidP="004E6A60">
          <w:pPr>
            <w:pStyle w:val="41AF45471DDA4DDAA41BD5A95A15F319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DDFBAF3242154B01873F6967D926374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E5C0B92-1F86-4656-86C9-1559BD96A02B}"/>
      </w:docPartPr>
      <w:docPartBody>
        <w:p w:rsidR="00F04AD6" w:rsidRDefault="004E6A60" w:rsidP="004E6A60">
          <w:pPr>
            <w:pStyle w:val="DDFBAF3242154B01873F6967D9263749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7A91DB9B1025455EA09DBA826640889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DBFDFAB-9FB7-4E2D-8553-382F4C389F64}"/>
      </w:docPartPr>
      <w:docPartBody>
        <w:p w:rsidR="00F04AD6" w:rsidRDefault="004E6A60" w:rsidP="004E6A60">
          <w:pPr>
            <w:pStyle w:val="7A91DB9B1025455EA09DBA8266408894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AC764D9B6F284389950E41C1305C156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7D4F812-8CB2-4432-996F-846215930AD4}"/>
      </w:docPartPr>
      <w:docPartBody>
        <w:p w:rsidR="00F04AD6" w:rsidRDefault="004E6A60" w:rsidP="004E6A60">
          <w:pPr>
            <w:pStyle w:val="AC764D9B6F284389950E41C1305C1568"/>
          </w:pPr>
          <w:r w:rsidRPr="00C042C9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110DE931E8424F829302541ECF116E0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BF58995-095E-4016-83FE-1DBED89E191D}"/>
      </w:docPartPr>
      <w:docPartBody>
        <w:p w:rsidR="00F04AD6" w:rsidRDefault="004E6A60" w:rsidP="004E6A60">
          <w:pPr>
            <w:pStyle w:val="110DE931E8424F829302541ECF116E0F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Klicken oder tippen Sie hier, um Text einzugeben.</w:t>
          </w:r>
        </w:p>
      </w:docPartBody>
    </w:docPart>
    <w:docPart>
      <w:docPartPr>
        <w:name w:val="4667859AA6FC4228A244FAE2A325B82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11EC84B-2BD7-48A4-8C0F-2925E143A2F7}"/>
      </w:docPartPr>
      <w:docPartBody>
        <w:p w:rsidR="00F52A50" w:rsidRDefault="004E6A60" w:rsidP="004E6A60">
          <w:pPr>
            <w:pStyle w:val="4667859AA6FC4228A244FAE2A325B82D1"/>
          </w:pPr>
          <w:r w:rsidRPr="00071C91">
            <w:rPr>
              <w:rStyle w:val="Platzhaltertext"/>
              <w:rFonts w:ascii="Zurich Sans" w:hAnsi="Zurich Sans"/>
              <w:color w:val="002060"/>
              <w:sz w:val="18"/>
              <w:szCs w:val="18"/>
            </w:rPr>
            <w:t>Wählen Sie ein Element aus.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Frutiger LT Pro 65 Bold">
    <w:altName w:val="Arial"/>
    <w:panose1 w:val="00000000000000000000"/>
    <w:charset w:val="00"/>
    <w:family w:val="swiss"/>
    <w:notTrueType/>
    <w:pitch w:val="variable"/>
    <w:sig w:usb0="800000AF" w:usb1="5000204A" w:usb2="00000000" w:usb3="00000000" w:csb0="0000009B" w:csb1="00000000"/>
  </w:font>
  <w:font w:name="Frutiger 55 Roman">
    <w:panose1 w:val="020B0500000000000000"/>
    <w:charset w:val="00"/>
    <w:family w:val="swiss"/>
    <w:pitch w:val="variable"/>
    <w:sig w:usb0="80000027" w:usb1="00000000" w:usb2="00000000" w:usb3="00000000" w:csb0="00000001" w:csb1="00000000"/>
  </w:font>
  <w:font w:name="Zurich Sans">
    <w:panose1 w:val="02000000000000000000"/>
    <w:charset w:val="00"/>
    <w:family w:val="auto"/>
    <w:pitch w:val="variable"/>
    <w:sig w:usb0="A00000AF" w:usb1="0000304B" w:usb2="00000000" w:usb3="00000000" w:csb0="0000009B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041A2"/>
    <w:rsid w:val="004E6A60"/>
    <w:rsid w:val="00607230"/>
    <w:rsid w:val="009041A2"/>
    <w:rsid w:val="00F04AD6"/>
    <w:rsid w:val="00F52A5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4E6A60"/>
    <w:rPr>
      <w:color w:val="808080"/>
    </w:rPr>
  </w:style>
  <w:style w:type="paragraph" w:customStyle="1" w:styleId="3480749DAC864EA386C4778FC441EC96">
    <w:name w:val="3480749DAC864EA386C4778FC441EC96"/>
    <w:rsid w:val="00F52A50"/>
    <w:rPr>
      <w:rFonts w:eastAsiaTheme="minorHAnsi"/>
      <w:lang w:eastAsia="en-US"/>
    </w:rPr>
  </w:style>
  <w:style w:type="paragraph" w:customStyle="1" w:styleId="DD12E2CEAE53438297B1C5AEA3339235">
    <w:name w:val="DD12E2CEAE53438297B1C5AEA3339235"/>
    <w:rsid w:val="00F52A50"/>
    <w:rPr>
      <w:rFonts w:eastAsiaTheme="minorHAnsi"/>
      <w:lang w:eastAsia="en-US"/>
    </w:rPr>
  </w:style>
  <w:style w:type="paragraph" w:customStyle="1" w:styleId="77DAC42FC83C4DCFB34DAAA3682B8AB7">
    <w:name w:val="77DAC42FC83C4DCFB34DAAA3682B8AB7"/>
    <w:rsid w:val="00F52A50"/>
    <w:rPr>
      <w:rFonts w:eastAsiaTheme="minorHAnsi"/>
      <w:lang w:eastAsia="en-US"/>
    </w:rPr>
  </w:style>
  <w:style w:type="paragraph" w:customStyle="1" w:styleId="AC764D9B6F284389950E41C1305C15681">
    <w:name w:val="AC764D9B6F284389950E41C1305C15681"/>
    <w:rsid w:val="00F52A50"/>
    <w:rPr>
      <w:rFonts w:eastAsiaTheme="minorHAnsi"/>
      <w:lang w:eastAsia="en-US"/>
    </w:rPr>
  </w:style>
  <w:style w:type="paragraph" w:customStyle="1" w:styleId="F7B6666D860C4E48BEFAF2DBE7C3A74B">
    <w:name w:val="F7B6666D860C4E48BEFAF2DBE7C3A74B"/>
    <w:rsid w:val="00F52A50"/>
    <w:rPr>
      <w:rFonts w:eastAsiaTheme="minorHAnsi"/>
      <w:lang w:eastAsia="en-US"/>
    </w:rPr>
  </w:style>
  <w:style w:type="paragraph" w:customStyle="1" w:styleId="5B5E427930AD447697FA32500B3C381C">
    <w:name w:val="5B5E427930AD447697FA32500B3C381C"/>
    <w:rsid w:val="00F52A50"/>
    <w:rPr>
      <w:rFonts w:eastAsiaTheme="minorHAnsi"/>
      <w:lang w:eastAsia="en-US"/>
    </w:rPr>
  </w:style>
  <w:style w:type="paragraph" w:customStyle="1" w:styleId="8C1B4E3C675143F2AD1F152764589790">
    <w:name w:val="8C1B4E3C675143F2AD1F152764589790"/>
    <w:rsid w:val="00F52A50"/>
    <w:rPr>
      <w:rFonts w:eastAsiaTheme="minorHAnsi"/>
      <w:lang w:eastAsia="en-US"/>
    </w:rPr>
  </w:style>
  <w:style w:type="paragraph" w:customStyle="1" w:styleId="110DE931E8424F829302541ECF116E0F1">
    <w:name w:val="110DE931E8424F829302541ECF116E0F1"/>
    <w:rsid w:val="00F52A50"/>
    <w:rPr>
      <w:rFonts w:eastAsiaTheme="minorHAnsi"/>
      <w:lang w:eastAsia="en-US"/>
    </w:rPr>
  </w:style>
  <w:style w:type="paragraph" w:customStyle="1" w:styleId="41E8D5ACD0A94D8DA50BE007723B10261">
    <w:name w:val="41E8D5ACD0A94D8DA50BE007723B10261"/>
    <w:rsid w:val="00F52A50"/>
    <w:rPr>
      <w:rFonts w:eastAsiaTheme="minorHAnsi"/>
      <w:lang w:eastAsia="en-US"/>
    </w:rPr>
  </w:style>
  <w:style w:type="paragraph" w:customStyle="1" w:styleId="41AF45471DDA4DDAA41BD5A95A15F3191">
    <w:name w:val="41AF45471DDA4DDAA41BD5A95A15F3191"/>
    <w:rsid w:val="00F52A50"/>
    <w:rPr>
      <w:rFonts w:eastAsiaTheme="minorHAnsi"/>
      <w:lang w:eastAsia="en-US"/>
    </w:rPr>
  </w:style>
  <w:style w:type="paragraph" w:customStyle="1" w:styleId="DDFBAF3242154B01873F6967D92637491">
    <w:name w:val="DDFBAF3242154B01873F6967D92637491"/>
    <w:rsid w:val="00F52A50"/>
    <w:rPr>
      <w:rFonts w:eastAsiaTheme="minorHAnsi"/>
      <w:lang w:eastAsia="en-US"/>
    </w:rPr>
  </w:style>
  <w:style w:type="paragraph" w:customStyle="1" w:styleId="7A91DB9B1025455EA09DBA82664088941">
    <w:name w:val="7A91DB9B1025455EA09DBA82664088941"/>
    <w:rsid w:val="00F52A50"/>
    <w:rPr>
      <w:rFonts w:eastAsiaTheme="minorHAnsi"/>
      <w:lang w:eastAsia="en-US"/>
    </w:rPr>
  </w:style>
  <w:style w:type="paragraph" w:customStyle="1" w:styleId="3F46087F19E4401ABAE5876B7AF95ACE">
    <w:name w:val="3F46087F19E4401ABAE5876B7AF95ACE"/>
    <w:rsid w:val="00F52A50"/>
    <w:rPr>
      <w:rFonts w:eastAsiaTheme="minorHAnsi"/>
      <w:lang w:eastAsia="en-US"/>
    </w:rPr>
  </w:style>
  <w:style w:type="paragraph" w:customStyle="1" w:styleId="4667859AA6FC4228A244FAE2A325B82D">
    <w:name w:val="4667859AA6FC4228A244FAE2A325B82D"/>
    <w:rsid w:val="00F52A50"/>
    <w:rPr>
      <w:kern w:val="2"/>
      <w14:ligatures w14:val="standardContextual"/>
    </w:rPr>
  </w:style>
  <w:style w:type="paragraph" w:customStyle="1" w:styleId="B9792DFC02F7421B9091A728D232816F4">
    <w:name w:val="B9792DFC02F7421B9091A728D232816F4"/>
    <w:rsid w:val="00607230"/>
    <w:rPr>
      <w:rFonts w:eastAsiaTheme="minorHAnsi"/>
      <w:lang w:eastAsia="en-US"/>
    </w:rPr>
  </w:style>
  <w:style w:type="paragraph" w:customStyle="1" w:styleId="3D9DAF92B8D64AFCB806D4FEB347EC404">
    <w:name w:val="3D9DAF92B8D64AFCB806D4FEB347EC404"/>
    <w:rsid w:val="00607230"/>
    <w:rPr>
      <w:rFonts w:eastAsiaTheme="minorHAnsi"/>
      <w:lang w:eastAsia="en-US"/>
    </w:rPr>
  </w:style>
  <w:style w:type="paragraph" w:customStyle="1" w:styleId="3480749DAC864EA386C4778FC441EC961">
    <w:name w:val="3480749DAC864EA386C4778FC441EC961"/>
    <w:rsid w:val="004E6A60"/>
    <w:rPr>
      <w:rFonts w:eastAsiaTheme="minorHAnsi"/>
      <w:lang w:eastAsia="en-US"/>
    </w:rPr>
  </w:style>
  <w:style w:type="paragraph" w:customStyle="1" w:styleId="DD12E2CEAE53438297B1C5AEA33392351">
    <w:name w:val="DD12E2CEAE53438297B1C5AEA33392351"/>
    <w:rsid w:val="004E6A60"/>
    <w:rPr>
      <w:rFonts w:eastAsiaTheme="minorHAnsi"/>
      <w:lang w:eastAsia="en-US"/>
    </w:rPr>
  </w:style>
  <w:style w:type="paragraph" w:customStyle="1" w:styleId="77DAC42FC83C4DCFB34DAAA3682B8AB71">
    <w:name w:val="77DAC42FC83C4DCFB34DAAA3682B8AB71"/>
    <w:rsid w:val="004E6A60"/>
    <w:rPr>
      <w:rFonts w:eastAsiaTheme="minorHAnsi"/>
      <w:lang w:eastAsia="en-US"/>
    </w:rPr>
  </w:style>
  <w:style w:type="paragraph" w:customStyle="1" w:styleId="AC764D9B6F284389950E41C1305C1568">
    <w:name w:val="AC764D9B6F284389950E41C1305C1568"/>
    <w:rsid w:val="004E6A60"/>
    <w:rPr>
      <w:rFonts w:eastAsiaTheme="minorHAnsi"/>
      <w:lang w:eastAsia="en-US"/>
    </w:rPr>
  </w:style>
  <w:style w:type="paragraph" w:customStyle="1" w:styleId="F7B6666D860C4E48BEFAF2DBE7C3A74B1">
    <w:name w:val="F7B6666D860C4E48BEFAF2DBE7C3A74B1"/>
    <w:rsid w:val="004E6A60"/>
    <w:rPr>
      <w:rFonts w:eastAsiaTheme="minorHAnsi"/>
      <w:lang w:eastAsia="en-US"/>
    </w:rPr>
  </w:style>
  <w:style w:type="paragraph" w:customStyle="1" w:styleId="5B5E427930AD447697FA32500B3C381C1">
    <w:name w:val="5B5E427930AD447697FA32500B3C381C1"/>
    <w:rsid w:val="004E6A60"/>
    <w:rPr>
      <w:rFonts w:eastAsiaTheme="minorHAnsi"/>
      <w:lang w:eastAsia="en-US"/>
    </w:rPr>
  </w:style>
  <w:style w:type="paragraph" w:customStyle="1" w:styleId="4667859AA6FC4228A244FAE2A325B82D1">
    <w:name w:val="4667859AA6FC4228A244FAE2A325B82D1"/>
    <w:rsid w:val="004E6A60"/>
    <w:rPr>
      <w:rFonts w:eastAsiaTheme="minorHAnsi"/>
      <w:lang w:eastAsia="en-US"/>
    </w:rPr>
  </w:style>
  <w:style w:type="paragraph" w:customStyle="1" w:styleId="8C1B4E3C675143F2AD1F1527645897901">
    <w:name w:val="8C1B4E3C675143F2AD1F1527645897901"/>
    <w:rsid w:val="004E6A60"/>
    <w:rPr>
      <w:rFonts w:eastAsiaTheme="minorHAnsi"/>
      <w:lang w:eastAsia="en-US"/>
    </w:rPr>
  </w:style>
  <w:style w:type="paragraph" w:customStyle="1" w:styleId="110DE931E8424F829302541ECF116E0F">
    <w:name w:val="110DE931E8424F829302541ECF116E0F"/>
    <w:rsid w:val="004E6A60"/>
    <w:rPr>
      <w:rFonts w:eastAsiaTheme="minorHAnsi"/>
      <w:lang w:eastAsia="en-US"/>
    </w:rPr>
  </w:style>
  <w:style w:type="paragraph" w:customStyle="1" w:styleId="41E8D5ACD0A94D8DA50BE007723B1026">
    <w:name w:val="41E8D5ACD0A94D8DA50BE007723B1026"/>
    <w:rsid w:val="004E6A60"/>
    <w:rPr>
      <w:rFonts w:eastAsiaTheme="minorHAnsi"/>
      <w:lang w:eastAsia="en-US"/>
    </w:rPr>
  </w:style>
  <w:style w:type="paragraph" w:customStyle="1" w:styleId="41AF45471DDA4DDAA41BD5A95A15F319">
    <w:name w:val="41AF45471DDA4DDAA41BD5A95A15F319"/>
    <w:rsid w:val="004E6A60"/>
    <w:rPr>
      <w:rFonts w:eastAsiaTheme="minorHAnsi"/>
      <w:lang w:eastAsia="en-US"/>
    </w:rPr>
  </w:style>
  <w:style w:type="paragraph" w:customStyle="1" w:styleId="DDFBAF3242154B01873F6967D9263749">
    <w:name w:val="DDFBAF3242154B01873F6967D9263749"/>
    <w:rsid w:val="004E6A60"/>
    <w:rPr>
      <w:rFonts w:eastAsiaTheme="minorHAnsi"/>
      <w:lang w:eastAsia="en-US"/>
    </w:rPr>
  </w:style>
  <w:style w:type="paragraph" w:customStyle="1" w:styleId="7A91DB9B1025455EA09DBA8266408894">
    <w:name w:val="7A91DB9B1025455EA09DBA8266408894"/>
    <w:rsid w:val="004E6A60"/>
    <w:rPr>
      <w:rFonts w:eastAsiaTheme="minorHAnsi"/>
      <w:lang w:eastAsia="en-US"/>
    </w:rPr>
  </w:style>
  <w:style w:type="paragraph" w:customStyle="1" w:styleId="3F46087F19E4401ABAE5876B7AF95ACE1">
    <w:name w:val="3F46087F19E4401ABAE5876B7AF95ACE1"/>
    <w:rsid w:val="004E6A60"/>
    <w:rPr>
      <w:rFonts w:eastAsiaTheme="minorHAnsi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53E81A426F1F6499C857C99328C6731" ma:contentTypeVersion="13" ma:contentTypeDescription="Ein neues Dokument erstellen." ma:contentTypeScope="" ma:versionID="9734e6092c63963a4a55a4efde4a35b0">
  <xsd:schema xmlns:xsd="http://www.w3.org/2001/XMLSchema" xmlns:xs="http://www.w3.org/2001/XMLSchema" xmlns:p="http://schemas.microsoft.com/office/2006/metadata/properties" xmlns:ns2="07e905ab-8ed9-43aa-854a-1885772ccf43" xmlns:ns3="ae672f43-08b3-4978-8eaf-413cbba3a844" targetNamespace="http://schemas.microsoft.com/office/2006/metadata/properties" ma:root="true" ma:fieldsID="5e57df49329f04e7ff3f3273d425490a" ns2:_="" ns3:_="">
    <xsd:import namespace="07e905ab-8ed9-43aa-854a-1885772ccf43"/>
    <xsd:import namespace="ae672f43-08b3-4978-8eaf-413cbba3a84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905ab-8ed9-43aa-854a-1885772ccf4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Bildmarkierungen" ma:readOnly="false" ma:fieldId="{5cf76f15-5ced-4ddc-b409-7134ff3c332f}" ma:taxonomyMulti="true" ma:sspId="2578d6fb-034f-4618-ad9b-ef87b088639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672f43-08b3-4978-8eaf-413cbba3a8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dfdb3a45-2e9d-42e9-9e8e-b3feb4353dad}" ma:internalName="TaxCatchAll" ma:showField="CatchAllData" ma:web="ae672f43-08b3-4978-8eaf-413cbba3a84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e672f43-08b3-4978-8eaf-413cbba3a844" xsi:nil="true"/>
    <lcf76f155ced4ddcb4097134ff3c332f xmlns="07e905ab-8ed9-43aa-854a-1885772ccf4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D3B340C-875D-47BE-905C-725A78755C76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633E4F7-EF86-4417-8B3E-0CCBF2397F28}"/>
</file>

<file path=customXml/itemProps3.xml><?xml version="1.0" encoding="utf-8"?>
<ds:datastoreItem xmlns:ds="http://schemas.openxmlformats.org/officeDocument/2006/customXml" ds:itemID="{B997B507-A492-4AA4-8093-80A5D8778E89}"/>
</file>

<file path=customXml/itemProps4.xml><?xml version="1.0" encoding="utf-8"?>
<ds:datastoreItem xmlns:ds="http://schemas.openxmlformats.org/officeDocument/2006/customXml" ds:itemID="{51E643AD-834A-49F2-A880-0D42B1697938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</Pages>
  <Words>178</Words>
  <Characters>1124</Characters>
  <DocSecurity>0</DocSecurity>
  <Lines>9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
      </vt:lpstr>
    </vt:vector>
  </TitlesOfParts>
  <Company>Zurich Insurance Company Ltd.</Company>
  <LinksUpToDate>false</LinksUpToDate>
  <CharactersWithSpaces>1300</CharactersWithSpaces>
  <SharedDoc>false</SharedDoc>
  <HyperlinksChanged>false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
  </dc:title>
  <dc:subject>
  </dc:subject>
  <cp:keywords>
  </cp:keywords>
  <dc:description>
  </dc:descript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FooterShapeIds">
    <vt:lpwstr>762a0dee,6bfab39d,6ebf6a50</vt:lpwstr>
  </property>
  <property fmtid="{D5CDD505-2E9C-101B-9397-08002B2CF9AE}" pid="3" name="ClassificationContentMarkingFooterFontProps">
    <vt:lpwstr>#000000,10,Calibri</vt:lpwstr>
  </property>
  <property fmtid="{D5CDD505-2E9C-101B-9397-08002B2CF9AE}" pid="4" name="ClassificationContentMarkingFooterText">
    <vt:lpwstr>INTERNAL USE ONLY</vt:lpwstr>
  </property>
  <property fmtid="{D5CDD505-2E9C-101B-9397-08002B2CF9AE}" pid="5" name="MSIP_Label_9108d454-5c13-4905-93be-12ec8059c842_Enabled">
    <vt:lpwstr>true</vt:lpwstr>
  </property>
  <property fmtid="{D5CDD505-2E9C-101B-9397-08002B2CF9AE}" pid="6" name="MSIP_Label_9108d454-5c13-4905-93be-12ec8059c842_SetDate">
    <vt:lpwstr>2024-09-03T12:33:38Z</vt:lpwstr>
  </property>
  <property fmtid="{D5CDD505-2E9C-101B-9397-08002B2CF9AE}" pid="7" name="MSIP_Label_9108d454-5c13-4905-93be-12ec8059c842_Method">
    <vt:lpwstr>Privileged</vt:lpwstr>
  </property>
  <property fmtid="{D5CDD505-2E9C-101B-9397-08002B2CF9AE}" pid="8" name="MSIP_Label_9108d454-5c13-4905-93be-12ec8059c842_Name">
    <vt:lpwstr>9108d454-5c13-4905-93be-12ec8059c842</vt:lpwstr>
  </property>
  <property fmtid="{D5CDD505-2E9C-101B-9397-08002B2CF9AE}" pid="9" name="MSIP_Label_9108d454-5c13-4905-93be-12ec8059c842_SiteId">
    <vt:lpwstr>473672ba-cd07-4371-a2ae-788b4c61840e</vt:lpwstr>
  </property>
  <property fmtid="{D5CDD505-2E9C-101B-9397-08002B2CF9AE}" pid="10" name="MSIP_Label_9108d454-5c13-4905-93be-12ec8059c842_ActionId">
    <vt:lpwstr>9dbe7cbd-634d-483b-8c04-fe90bb772a35</vt:lpwstr>
  </property>
  <property fmtid="{D5CDD505-2E9C-101B-9397-08002B2CF9AE}" pid="11" name="MSIP_Label_9108d454-5c13-4905-93be-12ec8059c842_ContentBits">
    <vt:lpwstr>2</vt:lpwstr>
  </property>
  <property fmtid="{D5CDD505-2E9C-101B-9397-08002B2CF9AE}" pid="12" name="ContentTypeId">
    <vt:lpwstr>0x010100453E81A426F1F6499C857C99328C6731</vt:lpwstr>
  </property>
</Properties>
</file>